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Default Extension="avi"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82B7FDE9-2731-41FD-9EFD-18931BBBFDE1}">
  <a:tblStyle styleId="{82B7FDE9-2731-41FD-9EFD-18931BBBFDE1}" styleName="Table_0">
    <a:wholeTbl>
      <a:tcStyle>
        <a:tcBdr>
          <a:left>
            <a:ln w="9525" cap="flat">
              <a:solidFill>
                <a:srgbClr val="9E9E9E"/>
              </a:solidFill>
              <a:prstDash val="solid"/>
              <a:round/>
              <a:headEnd type="none" w="med" len="med"/>
              <a:tailEnd type="none" w="med" len="med"/>
            </a:ln>
          </a:left>
          <a:right>
            <a:ln w="9525" cap="flat">
              <a:solidFill>
                <a:srgbClr val="9E9E9E"/>
              </a:solidFill>
              <a:prstDash val="solid"/>
              <a:round/>
              <a:headEnd type="none" w="med" len="med"/>
              <a:tailEnd type="none" w="med" len="med"/>
            </a:ln>
          </a:right>
          <a:top>
            <a:ln w="9525" cap="flat">
              <a:solidFill>
                <a:srgbClr val="9E9E9E"/>
              </a:solidFill>
              <a:prstDash val="solid"/>
              <a:round/>
              <a:headEnd type="none" w="med" len="med"/>
              <a:tailEnd type="none" w="med" len="med"/>
            </a:ln>
          </a:top>
          <a:bottom>
            <a:ln w="9525" cap="flat">
              <a:solidFill>
                <a:srgbClr val="9E9E9E"/>
              </a:solidFill>
              <a:prstDash val="solid"/>
              <a:round/>
              <a:headEnd type="none" w="med" len="med"/>
              <a:tailEnd type="none" w="med" len="med"/>
            </a:ln>
          </a:bottom>
          <a:insideH>
            <a:ln w="9525" cap="flat">
              <a:solidFill>
                <a:srgbClr val="9E9E9E"/>
              </a:solidFill>
              <a:prstDash val="solid"/>
              <a:round/>
              <a:headEnd type="none" w="med" len="med"/>
              <a:tailEnd type="none" w="med" len="med"/>
            </a:ln>
          </a:insideH>
          <a:insideV>
            <a:ln w="9525" cap="flat">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13" d="100"/>
          <a:sy n="113" d="100"/>
        </p:scale>
        <p:origin x="-968"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57708499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Shape 3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5" name="Shape 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3" name="Shape 1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9" name="Shape 1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Shape 3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0" name="Shape 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4" name="Shape 1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2" name="Shape 1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7" name="Shape 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685800" y="1583342"/>
            <a:ext cx="7772400" cy="1159856"/>
          </a:xfrm>
          <a:prstGeom prst="rect">
            <a:avLst/>
          </a:prstGeom>
        </p:spPr>
        <p:txBody>
          <a:bodyPr lIns="91425" tIns="91425" rIns="91425" bIns="91425" anchor="b" anchorCtr="0"/>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a:endParaRPr/>
          </a:p>
        </p:txBody>
      </p:sp>
      <p:sp>
        <p:nvSpPr>
          <p:cNvPr id="10" name="Shape 10"/>
          <p:cNvSpPr txBox="1">
            <a:spLocks noGrp="1"/>
          </p:cNvSpPr>
          <p:nvPr>
            <p:ph type="subTitle" idx="1"/>
          </p:nvPr>
        </p:nvSpPr>
        <p:spPr>
          <a:xfrm>
            <a:off x="685800" y="2840053"/>
            <a:ext cx="7772400" cy="784737"/>
          </a:xfrm>
          <a:prstGeom prst="rect">
            <a:avLst/>
          </a:prstGeom>
        </p:spPr>
        <p:txBody>
          <a:bodyPr lIns="91425" tIns="91425" rIns="91425" bIns="91425" anchor="t" anchorCtr="0"/>
          <a:lstStyle>
            <a:lvl1pPr algn="ctr">
              <a:spcBef>
                <a:spcPts val="0"/>
              </a:spcBef>
              <a:buClr>
                <a:schemeClr val="dk2"/>
              </a:buClr>
              <a:buNone/>
              <a:defRPr>
                <a:solidFill>
                  <a:schemeClr val="dk2"/>
                </a:solidFill>
              </a:defRPr>
            </a:lvl1pPr>
            <a:lvl2pPr algn="ctr">
              <a:spcBef>
                <a:spcPts val="0"/>
              </a:spcBef>
              <a:buClr>
                <a:schemeClr val="dk2"/>
              </a:buClr>
              <a:buSzPct val="100000"/>
              <a:buNone/>
              <a:defRPr sz="3000">
                <a:solidFill>
                  <a:schemeClr val="dk2"/>
                </a:solidFill>
              </a:defRPr>
            </a:lvl2pPr>
            <a:lvl3pPr algn="ctr">
              <a:spcBef>
                <a:spcPts val="0"/>
              </a:spcBef>
              <a:buClr>
                <a:schemeClr val="dk2"/>
              </a:buClr>
              <a:buSzPct val="100000"/>
              <a:buNone/>
              <a:defRPr sz="3000">
                <a:solidFill>
                  <a:schemeClr val="dk2"/>
                </a:solidFill>
              </a:defRPr>
            </a:lvl3pPr>
            <a:lvl4pPr algn="ctr">
              <a:spcBef>
                <a:spcPts val="0"/>
              </a:spcBef>
              <a:buClr>
                <a:schemeClr val="dk2"/>
              </a:buClr>
              <a:buSzPct val="100000"/>
              <a:buNone/>
              <a:defRPr sz="3000">
                <a:solidFill>
                  <a:schemeClr val="dk2"/>
                </a:solidFill>
              </a:defRPr>
            </a:lvl4pPr>
            <a:lvl5pPr algn="ctr">
              <a:spcBef>
                <a:spcPts val="0"/>
              </a:spcBef>
              <a:buClr>
                <a:schemeClr val="dk2"/>
              </a:buClr>
              <a:buSzPct val="100000"/>
              <a:buNone/>
              <a:defRPr sz="3000">
                <a:solidFill>
                  <a:schemeClr val="dk2"/>
                </a:solidFill>
              </a:defRPr>
            </a:lvl5pPr>
            <a:lvl6pPr algn="ctr">
              <a:spcBef>
                <a:spcPts val="0"/>
              </a:spcBef>
              <a:buClr>
                <a:schemeClr val="dk2"/>
              </a:buClr>
              <a:buSzPct val="100000"/>
              <a:buNone/>
              <a:defRPr sz="3000">
                <a:solidFill>
                  <a:schemeClr val="dk2"/>
                </a:solidFill>
              </a:defRPr>
            </a:lvl6pPr>
            <a:lvl7pPr algn="ctr">
              <a:spcBef>
                <a:spcPts val="0"/>
              </a:spcBef>
              <a:buClr>
                <a:schemeClr val="dk2"/>
              </a:buClr>
              <a:buSzPct val="100000"/>
              <a:buNone/>
              <a:defRPr sz="3000">
                <a:solidFill>
                  <a:schemeClr val="dk2"/>
                </a:solidFill>
              </a:defRPr>
            </a:lvl7pPr>
            <a:lvl8pPr algn="ctr">
              <a:spcBef>
                <a:spcPts val="0"/>
              </a:spcBef>
              <a:buClr>
                <a:schemeClr val="dk2"/>
              </a:buClr>
              <a:buSzPct val="100000"/>
              <a:buNone/>
              <a:defRPr sz="3000">
                <a:solidFill>
                  <a:schemeClr val="dk2"/>
                </a:solidFill>
              </a:defRPr>
            </a:lvl8pPr>
            <a:lvl9pPr algn="ctr">
              <a:spcBef>
                <a:spcPts val="0"/>
              </a:spcBef>
              <a:buClr>
                <a:schemeClr val="dk2"/>
              </a:buClr>
              <a:buSzPct val="100000"/>
              <a:buNone/>
              <a:defRPr sz="3000">
                <a:solidFill>
                  <a:schemeClr val="dk2"/>
                </a:solidFill>
              </a:defRPr>
            </a:lvl9pPr>
          </a:lstStyle>
          <a:p>
            <a:endParaRPr/>
          </a:p>
        </p:txBody>
      </p:sp>
      <p:sp>
        <p:nvSpPr>
          <p:cNvPr id="11" name="Shape 11"/>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457200" y="1200150"/>
            <a:ext cx="8229600" cy="372568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200150"/>
            <a:ext cx="3994525" cy="372568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body" idx="2"/>
          </p:nvPr>
        </p:nvSpPr>
        <p:spPr>
          <a:xfrm>
            <a:off x="4692273" y="1200150"/>
            <a:ext cx="3994525" cy="372568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0" name="Shape 20"/>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3" name="Shape 23"/>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24"/>
        <p:cNvGrpSpPr/>
        <p:nvPr/>
      </p:nvGrpSpPr>
      <p:grpSpPr>
        <a:xfrm>
          <a:off x="0" y="0"/>
          <a:ext cx="0" cy="0"/>
          <a:chOff x="0" y="0"/>
          <a:chExt cx="0" cy="0"/>
        </a:xfrm>
      </p:grpSpPr>
      <p:sp>
        <p:nvSpPr>
          <p:cNvPr id="25" name="Shape 25"/>
          <p:cNvSpPr txBox="1">
            <a:spLocks noGrp="1"/>
          </p:cNvSpPr>
          <p:nvPr>
            <p:ph type="body" idx="1"/>
          </p:nvPr>
        </p:nvSpPr>
        <p:spPr>
          <a:xfrm>
            <a:off x="457200" y="4406309"/>
            <a:ext cx="8229600" cy="519520"/>
          </a:xfrm>
          <a:prstGeom prst="rect">
            <a:avLst/>
          </a:prstGeom>
        </p:spPr>
        <p:txBody>
          <a:bodyPr lIns="91425" tIns="91425" rIns="91425" bIns="91425" anchor="t" anchorCtr="0"/>
          <a:lstStyle>
            <a:lvl1pPr algn="ctr">
              <a:spcBef>
                <a:spcPts val="360"/>
              </a:spcBef>
              <a:buSzPct val="100000"/>
              <a:buNone/>
              <a:defRPr sz="1800"/>
            </a:lvl1pPr>
          </a:lstStyle>
          <a:p>
            <a:endParaRPr/>
          </a:p>
        </p:txBody>
      </p:sp>
      <p:sp>
        <p:nvSpPr>
          <p:cNvPr id="26" name="Shape 26"/>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7"/>
        <p:cNvGrpSpPr/>
        <p:nvPr/>
      </p:nvGrpSpPr>
      <p:grpSpPr>
        <a:xfrm>
          <a:off x="0" y="0"/>
          <a:ext cx="0" cy="0"/>
          <a:chOff x="0" y="0"/>
          <a:chExt cx="0" cy="0"/>
        </a:xfrm>
      </p:grpSpPr>
      <p:sp>
        <p:nvSpPr>
          <p:cNvPr id="28" name="Shape 28"/>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a:spcBef>
                <a:spcPts val="0"/>
              </a:spcBef>
              <a:buClr>
                <a:schemeClr val="dk1"/>
              </a:buClr>
              <a:buSzPct val="100000"/>
              <a:buNone/>
              <a:defRPr sz="3600" b="1">
                <a:solidFill>
                  <a:schemeClr val="dk1"/>
                </a:solidFill>
              </a:defRPr>
            </a:lvl1pPr>
            <a:lvl2pPr>
              <a:spcBef>
                <a:spcPts val="0"/>
              </a:spcBef>
              <a:buClr>
                <a:schemeClr val="dk1"/>
              </a:buClr>
              <a:buSzPct val="100000"/>
              <a:buNone/>
              <a:defRPr sz="3600" b="1">
                <a:solidFill>
                  <a:schemeClr val="dk1"/>
                </a:solidFill>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endParaRPr/>
          </a:p>
        </p:txBody>
      </p:sp>
      <p:sp>
        <p:nvSpPr>
          <p:cNvPr id="6" name="Shape 6"/>
          <p:cNvSpPr txBox="1">
            <a:spLocks noGrp="1"/>
          </p:cNvSpPr>
          <p:nvPr>
            <p:ph type="body" idx="1"/>
          </p:nvPr>
        </p:nvSpPr>
        <p:spPr>
          <a:xfrm>
            <a:off x="457200" y="1200150"/>
            <a:ext cx="8229600" cy="372568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1" y="4749850"/>
            <a:ext cx="548699" cy="393524"/>
          </a:xfrm>
          <a:prstGeom prst="rect">
            <a:avLst/>
          </a:prstGeom>
          <a:noFill/>
          <a:ln>
            <a:noFill/>
          </a:ln>
        </p:spPr>
        <p:txBody>
          <a:bodyPr lIns="91425" tIns="91425" rIns="91425" bIns="91425" anchor="ctr" anchorCtr="0">
            <a:noAutofit/>
          </a:bodyPr>
          <a:lstStyle>
            <a:lvl1pPr algn="r">
              <a:spcBef>
                <a:spcPts val="0"/>
              </a:spcBef>
              <a:buNone/>
              <a:defRPr sz="1300">
                <a:solidFill>
                  <a:schemeClr val="dk1"/>
                </a:solidFill>
              </a:defRPr>
            </a:lvl1pPr>
          </a:lstStyle>
          <a:p>
            <a:pPr>
              <a:spcBef>
                <a:spcPts val="0"/>
              </a:spcBef>
              <a:buNone/>
            </a:pPr>
            <a:fld id="{00000000-1234-1234-1234-123412341234}" type="slidenum">
              <a:rPr lang="en"/>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10.png"/><Relationship Id="rId1" Type="http://schemas.microsoft.com/office/2007/relationships/media" Target="../media/media1.avi"/><Relationship Id="rId2" Type="http://schemas.openxmlformats.org/officeDocument/2006/relationships/video" Target="../media/media1.avi"/></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4.xml"/><Relationship Id="rId5" Type="http://schemas.openxmlformats.org/officeDocument/2006/relationships/image" Target="../media/image11.png"/><Relationship Id="rId1" Type="http://schemas.microsoft.com/office/2007/relationships/media" Target="../media/media2.avi"/><Relationship Id="rId2" Type="http://schemas.openxmlformats.org/officeDocument/2006/relationships/video" Target="../media/media2.avi"/></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6.xml"/><Relationship Id="rId5" Type="http://schemas.openxmlformats.org/officeDocument/2006/relationships/image" Target="../media/image24.png"/><Relationship Id="rId1" Type="http://schemas.microsoft.com/office/2007/relationships/media" Target="../media/media3.avi"/><Relationship Id="rId2" Type="http://schemas.openxmlformats.org/officeDocument/2006/relationships/video" Target="../media/media3.avi"/></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pic>
        <p:nvPicPr>
          <p:cNvPr id="30" name="Shape 30"/>
          <p:cNvPicPr preferRelativeResize="0"/>
          <p:nvPr/>
        </p:nvPicPr>
        <p:blipFill>
          <a:blip r:embed="rId3">
            <a:alphaModFix amt="38000"/>
          </a:blip>
          <a:stretch>
            <a:fillRect/>
          </a:stretch>
        </p:blipFill>
        <p:spPr>
          <a:xfrm>
            <a:off x="0" y="0"/>
            <a:ext cx="9144000" cy="5809941"/>
          </a:xfrm>
          <a:prstGeom prst="rect">
            <a:avLst/>
          </a:prstGeom>
          <a:noFill/>
          <a:ln>
            <a:noFill/>
          </a:ln>
        </p:spPr>
      </p:pic>
      <p:sp>
        <p:nvSpPr>
          <p:cNvPr id="31" name="Shape 31"/>
          <p:cNvSpPr txBox="1">
            <a:spLocks noGrp="1"/>
          </p:cNvSpPr>
          <p:nvPr>
            <p:ph type="subTitle" idx="1"/>
          </p:nvPr>
        </p:nvSpPr>
        <p:spPr>
          <a:xfrm>
            <a:off x="685800" y="3592278"/>
            <a:ext cx="7772400" cy="784799"/>
          </a:xfrm>
          <a:prstGeom prst="rect">
            <a:avLst/>
          </a:prstGeom>
        </p:spPr>
        <p:txBody>
          <a:bodyPr lIns="91425" tIns="91425" rIns="91425" bIns="91425" anchor="t" anchorCtr="0">
            <a:noAutofit/>
          </a:bodyPr>
          <a:lstStyle/>
          <a:p>
            <a:pPr lvl="0" rtl="0">
              <a:spcBef>
                <a:spcPts val="0"/>
              </a:spcBef>
              <a:buNone/>
            </a:pPr>
            <a:r>
              <a:rPr lang="en">
                <a:solidFill>
                  <a:srgbClr val="000000"/>
                </a:solidFill>
              </a:rPr>
              <a:t>By: Jacob Leonard, Jennifer Phan, and Brian Khin</a:t>
            </a:r>
          </a:p>
        </p:txBody>
      </p:sp>
      <p:sp>
        <p:nvSpPr>
          <p:cNvPr id="32" name="Shape 32"/>
          <p:cNvSpPr txBox="1">
            <a:spLocks noGrp="1"/>
          </p:cNvSpPr>
          <p:nvPr>
            <p:ph type="ctrTitle"/>
          </p:nvPr>
        </p:nvSpPr>
        <p:spPr>
          <a:xfrm>
            <a:off x="685800" y="1623992"/>
            <a:ext cx="7772400" cy="1159799"/>
          </a:xfrm>
          <a:prstGeom prst="rect">
            <a:avLst/>
          </a:prstGeom>
        </p:spPr>
        <p:txBody>
          <a:bodyPr lIns="91425" tIns="91425" rIns="91425" bIns="91425" anchor="b" anchorCtr="0">
            <a:noAutofit/>
          </a:bodyPr>
          <a:lstStyle/>
          <a:p>
            <a:pPr lvl="0" rtl="0">
              <a:spcBef>
                <a:spcPts val="0"/>
              </a:spcBef>
              <a:buNone/>
            </a:pPr>
            <a:r>
              <a:rPr lang="en">
                <a:solidFill>
                  <a:srgbClr val="000000"/>
                </a:solidFill>
              </a:rPr>
              <a:t>Emerald Ash Borer</a:t>
            </a:r>
          </a:p>
        </p:txBody>
      </p:sp>
    </p:spTree>
  </p:cSld>
  <p:clrMapOvr>
    <a:masterClrMapping/>
  </p:clrMapOvr>
  <p:transition xmlns:p14="http://schemas.microsoft.com/office/powerpoint/2010/mai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Life Cycle Assumptions</a:t>
            </a:r>
          </a:p>
        </p:txBody>
      </p:sp>
      <p:sp>
        <p:nvSpPr>
          <p:cNvPr id="89" name="Shape 89"/>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a:t>The survival rate of active larvae is 60%</a:t>
            </a:r>
          </a:p>
          <a:p>
            <a:pPr marL="457200" lvl="0" indent="-419100" rtl="0">
              <a:spcBef>
                <a:spcPts val="0"/>
              </a:spcBef>
              <a:buClr>
                <a:schemeClr val="dk1"/>
              </a:buClr>
              <a:buSzPct val="100000"/>
              <a:buFont typeface="Arial"/>
              <a:buChar char="➢"/>
            </a:pPr>
            <a:r>
              <a:rPr lang="en"/>
              <a:t>The survival rate of inactive larvae during the winter is 99.5% per week for 24 weeks</a:t>
            </a:r>
          </a:p>
        </p:txBody>
      </p:sp>
    </p:spTree>
  </p:cSld>
  <p:clrMapOvr>
    <a:masterClrMapping/>
  </p:clrMapOvr>
  <p:transition xmlns:p14="http://schemas.microsoft.com/office/powerpoint/2010/mai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Model Variables </a:t>
            </a:r>
          </a:p>
        </p:txBody>
      </p:sp>
      <p:sp>
        <p:nvSpPr>
          <p:cNvPr id="95" name="Shape 95"/>
          <p:cNvSpPr txBox="1">
            <a:spLocks noGrp="1"/>
          </p:cNvSpPr>
          <p:nvPr>
            <p:ph type="body" idx="1"/>
          </p:nvPr>
        </p:nvSpPr>
        <p:spPr>
          <a:xfrm>
            <a:off x="457200" y="925700"/>
            <a:ext cx="8229600" cy="3725699"/>
          </a:xfrm>
          <a:prstGeom prst="rect">
            <a:avLst/>
          </a:prstGeom>
        </p:spPr>
        <p:txBody>
          <a:bodyPr lIns="91425" tIns="91425" rIns="91425" bIns="91425" anchor="t" anchorCtr="0">
            <a:noAutofit/>
          </a:bodyPr>
          <a:lstStyle/>
          <a:p>
            <a:pPr marL="457200" lvl="0" indent="-330200" rtl="0">
              <a:spcBef>
                <a:spcPts val="0"/>
              </a:spcBef>
              <a:buClr>
                <a:schemeClr val="dk1"/>
              </a:buClr>
              <a:buSzPct val="100000"/>
              <a:buFont typeface="Arial"/>
              <a:buChar char="➢"/>
            </a:pPr>
            <a:r>
              <a:rPr lang="en" sz="1600" b="1"/>
              <a:t>m</a:t>
            </a:r>
            <a:r>
              <a:rPr lang="en" sz="1600"/>
              <a:t>: number of timesteps (yrs)</a:t>
            </a:r>
          </a:p>
          <a:p>
            <a:pPr marL="457200" lvl="0" indent="-330200" rtl="0">
              <a:spcBef>
                <a:spcPts val="0"/>
              </a:spcBef>
              <a:buClr>
                <a:schemeClr val="dk1"/>
              </a:buClr>
              <a:buSzPct val="100000"/>
              <a:buFont typeface="Arial"/>
              <a:buChar char="➢"/>
            </a:pPr>
            <a:r>
              <a:rPr lang="en" sz="1600" b="1"/>
              <a:t>n</a:t>
            </a:r>
            <a:r>
              <a:rPr lang="en" sz="1600"/>
              <a:t>: Forest area is defined as a square: nxn matrix</a:t>
            </a:r>
          </a:p>
          <a:p>
            <a:pPr marL="457200" lvl="0" indent="-330200" rtl="0">
              <a:spcBef>
                <a:spcPts val="0"/>
              </a:spcBef>
              <a:buClr>
                <a:schemeClr val="dk1"/>
              </a:buClr>
              <a:buSzPct val="100000"/>
              <a:buFont typeface="Arial"/>
              <a:buChar char="➢"/>
            </a:pPr>
            <a:r>
              <a:rPr lang="en" sz="1600" b="1"/>
              <a:t>AB(i,j,m)</a:t>
            </a:r>
            <a:r>
              <a:rPr lang="en" sz="1600"/>
              <a:t>: Number of adults at beginning of a life cycle and emigrate from tree to tree </a:t>
            </a:r>
          </a:p>
          <a:p>
            <a:pPr marL="457200" lvl="0" indent="-330200" rtl="0">
              <a:spcBef>
                <a:spcPts val="0"/>
              </a:spcBef>
              <a:buClr>
                <a:schemeClr val="dk1"/>
              </a:buClr>
              <a:buSzPct val="100000"/>
              <a:buFont typeface="Arial"/>
              <a:buChar char="➢"/>
            </a:pPr>
            <a:r>
              <a:rPr lang="en" sz="1600"/>
              <a:t>Origin of initial infestation is chosen at random in the forest</a:t>
            </a:r>
          </a:p>
          <a:p>
            <a:pPr marL="457200" lvl="0" indent="-330200" rtl="0">
              <a:spcBef>
                <a:spcPts val="0"/>
              </a:spcBef>
              <a:buClr>
                <a:schemeClr val="dk1"/>
              </a:buClr>
              <a:buSzPct val="100000"/>
              <a:buFont typeface="Arial"/>
              <a:buChar char="➢"/>
            </a:pPr>
            <a:r>
              <a:rPr lang="en" sz="1600" b="1"/>
              <a:t>AD(i,j,m)</a:t>
            </a:r>
            <a:r>
              <a:rPr lang="en" sz="1600"/>
              <a:t>: Number of adults that end up at a destination tree and lay eggs</a:t>
            </a:r>
          </a:p>
          <a:p>
            <a:pPr marL="457200" lvl="0" indent="-330200" rtl="0">
              <a:spcBef>
                <a:spcPts val="0"/>
              </a:spcBef>
              <a:buClr>
                <a:schemeClr val="dk1"/>
              </a:buClr>
              <a:buSzPct val="100000"/>
              <a:buFont typeface="Arial"/>
              <a:buChar char="➢"/>
            </a:pPr>
            <a:r>
              <a:rPr lang="en" sz="1600" b="1"/>
              <a:t>AL(i,j,m)</a:t>
            </a:r>
            <a:r>
              <a:rPr lang="en" sz="1600"/>
              <a:t>: Number of active larva on a tree AL=zeros(n,n,m)</a:t>
            </a:r>
          </a:p>
          <a:p>
            <a:pPr marL="457200" lvl="0" indent="-330200" rtl="0">
              <a:spcBef>
                <a:spcPts val="0"/>
              </a:spcBef>
              <a:buClr>
                <a:schemeClr val="dk1"/>
              </a:buClr>
              <a:buSzPct val="100000"/>
              <a:buFont typeface="Arial"/>
              <a:buChar char="➢"/>
            </a:pPr>
            <a:r>
              <a:rPr lang="en" sz="1600" b="1"/>
              <a:t>IAL(i,j,m)</a:t>
            </a:r>
            <a:r>
              <a:rPr lang="en" sz="1600"/>
              <a:t>: Number of inactive larva</a:t>
            </a:r>
          </a:p>
          <a:p>
            <a:pPr marL="457200" lvl="0" indent="-330200" rtl="0">
              <a:spcBef>
                <a:spcPts val="0"/>
              </a:spcBef>
              <a:buClr>
                <a:schemeClr val="dk1"/>
              </a:buClr>
              <a:buSzPct val="100000"/>
              <a:buFont typeface="Arial"/>
              <a:buChar char="➢"/>
            </a:pPr>
            <a:r>
              <a:rPr lang="en" sz="1600" b="1"/>
              <a:t>TreeStatus(i,j,m)</a:t>
            </a:r>
            <a:r>
              <a:rPr lang="en" sz="1600"/>
              <a:t>: Indicates whether a tree is alive (1) or dead (0)</a:t>
            </a:r>
          </a:p>
          <a:p>
            <a:pPr marL="457200" lvl="0" indent="-330200" rtl="0">
              <a:spcBef>
                <a:spcPts val="0"/>
              </a:spcBef>
              <a:buClr>
                <a:schemeClr val="dk1"/>
              </a:buClr>
              <a:buSzPct val="100000"/>
              <a:buFont typeface="Arial"/>
              <a:buChar char="➢"/>
            </a:pPr>
            <a:r>
              <a:rPr lang="en" sz="1600" b="1"/>
              <a:t>Cost (10,1000)</a:t>
            </a:r>
            <a:r>
              <a:rPr lang="en" sz="1600"/>
              <a:t>: Cost of treatment for each percentage of trees treated </a:t>
            </a:r>
          </a:p>
          <a:p>
            <a:pPr marL="914400" lvl="1" indent="-330200" rtl="0">
              <a:spcBef>
                <a:spcPts val="0"/>
              </a:spcBef>
              <a:buClr>
                <a:schemeClr val="dk1"/>
              </a:buClr>
              <a:buSzPct val="100000"/>
              <a:buFont typeface="Arial"/>
              <a:buChar char="○"/>
            </a:pPr>
            <a:r>
              <a:rPr lang="en" sz="1600"/>
              <a:t>range of the percentage of trees treated = [.05,.1,.15,.2,.25,.3,.35,.4,.45,.5]</a:t>
            </a:r>
          </a:p>
          <a:p>
            <a:pPr marL="914400" lvl="1" indent="-330200" rtl="0">
              <a:spcBef>
                <a:spcPts val="0"/>
              </a:spcBef>
              <a:buClr>
                <a:schemeClr val="dk1"/>
              </a:buClr>
              <a:buSzPct val="100000"/>
              <a:buFont typeface="Arial"/>
              <a:buChar char="○"/>
            </a:pPr>
            <a:r>
              <a:rPr lang="en" sz="1600"/>
              <a:t>(10 different percentages, 1000 run throughs each)</a:t>
            </a:r>
          </a:p>
          <a:p>
            <a:pPr marL="457200" lvl="0" indent="-330200" rtl="0">
              <a:spcBef>
                <a:spcPts val="0"/>
              </a:spcBef>
              <a:buClr>
                <a:schemeClr val="dk1"/>
              </a:buClr>
              <a:buSzPct val="100000"/>
              <a:buFont typeface="Arial"/>
              <a:buChar char="➢"/>
            </a:pPr>
            <a:r>
              <a:rPr lang="en" sz="1600" b="1"/>
              <a:t>MeanCost (1,10)</a:t>
            </a:r>
            <a:r>
              <a:rPr lang="en" sz="1600"/>
              <a:t> = mean(Cost(i,:))</a:t>
            </a:r>
          </a:p>
          <a:p>
            <a:pPr marL="457200" lvl="0" indent="-330200" rtl="0">
              <a:spcBef>
                <a:spcPts val="0"/>
              </a:spcBef>
              <a:buClr>
                <a:schemeClr val="dk1"/>
              </a:buClr>
              <a:buSzPct val="100000"/>
              <a:buFont typeface="Arial"/>
              <a:buChar char="➢"/>
            </a:pPr>
            <a:r>
              <a:rPr lang="en" sz="1600" b="1"/>
              <a:t>TreeDeathTotal (10,1000)</a:t>
            </a:r>
            <a:r>
              <a:rPr lang="en" sz="1600"/>
              <a:t> = Total number of tree deaths resulting from each percentage of treatment, at 1000 runs each</a:t>
            </a:r>
          </a:p>
          <a:p>
            <a:pPr lvl="0" rtl="0">
              <a:spcBef>
                <a:spcPts val="0"/>
              </a:spcBef>
              <a:buNone/>
            </a:pPr>
            <a:endParaRPr sz="1600"/>
          </a:p>
          <a:p>
            <a:pPr lvl="0">
              <a:spcBef>
                <a:spcPts val="0"/>
              </a:spcBef>
              <a:buNone/>
            </a:pPr>
            <a:endParaRPr sz="1600"/>
          </a:p>
        </p:txBody>
      </p:sp>
    </p:spTree>
  </p:cSld>
  <p:clrMapOvr>
    <a:masterClrMapping/>
  </p:clrMapOvr>
  <p:transition xmlns:p14="http://schemas.microsoft.com/office/powerpoint/2010/mai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Forest Model</a:t>
            </a:r>
          </a:p>
        </p:txBody>
      </p:sp>
      <p:sp>
        <p:nvSpPr>
          <p:cNvPr id="101" name="Shape 101"/>
          <p:cNvSpPr txBox="1">
            <a:spLocks noGrp="1"/>
          </p:cNvSpPr>
          <p:nvPr>
            <p:ph type="body" idx="1"/>
          </p:nvPr>
        </p:nvSpPr>
        <p:spPr>
          <a:xfrm>
            <a:off x="457187" y="919600"/>
            <a:ext cx="8229600" cy="3725699"/>
          </a:xfrm>
          <a:prstGeom prst="rect">
            <a:avLst/>
          </a:prstGeom>
        </p:spPr>
        <p:txBody>
          <a:bodyPr lIns="91425" tIns="91425" rIns="91425" bIns="91425" anchor="t" anchorCtr="0">
            <a:noAutofit/>
          </a:bodyPr>
          <a:lstStyle/>
          <a:p>
            <a:pPr marL="457200" lvl="0" indent="-381000" rtl="0">
              <a:spcBef>
                <a:spcPts val="0"/>
              </a:spcBef>
              <a:buClr>
                <a:schemeClr val="dk1"/>
              </a:buClr>
              <a:buSzPct val="100000"/>
              <a:buFont typeface="Arial"/>
              <a:buChar char="➢"/>
            </a:pPr>
            <a:r>
              <a:rPr lang="en" sz="2400"/>
              <a:t>Forest is made up of trees from four age groups: 10-20yrs, 20-40yrs, 40-75yrs, 75+yrs</a:t>
            </a:r>
          </a:p>
          <a:p>
            <a:pPr marL="457200" lvl="0" indent="-381000" rtl="0">
              <a:spcBef>
                <a:spcPts val="0"/>
              </a:spcBef>
              <a:buClr>
                <a:schemeClr val="dk1"/>
              </a:buClr>
              <a:buSzPct val="100000"/>
              <a:buFont typeface="Arial"/>
              <a:buChar char="➢"/>
            </a:pPr>
            <a:r>
              <a:rPr lang="en" sz="2400"/>
              <a:t>trees are evenly and randomly distributed throughout the forest</a:t>
            </a:r>
          </a:p>
          <a:p>
            <a:pPr marL="457200" lvl="0" indent="-381000" rtl="0">
              <a:spcBef>
                <a:spcPts val="0"/>
              </a:spcBef>
              <a:buClr>
                <a:schemeClr val="dk1"/>
              </a:buClr>
              <a:buSzPct val="100000"/>
              <a:buFont typeface="Arial"/>
              <a:buChar char="➢"/>
            </a:pPr>
            <a:r>
              <a:rPr lang="en" sz="2400"/>
              <a:t>carrying capacity of the number of larvae a tree can hold until its death is determined by tree age</a:t>
            </a:r>
          </a:p>
          <a:p>
            <a:pPr lvl="0">
              <a:spcBef>
                <a:spcPts val="0"/>
              </a:spcBef>
              <a:buNone/>
            </a:pPr>
            <a:endParaRPr sz="1400"/>
          </a:p>
        </p:txBody>
      </p:sp>
      <p:pic>
        <p:nvPicPr>
          <p:cNvPr id="102" name="Shape 102"/>
          <p:cNvPicPr preferRelativeResize="0"/>
          <p:nvPr/>
        </p:nvPicPr>
        <p:blipFill>
          <a:blip r:embed="rId3">
            <a:alphaModFix/>
          </a:blip>
          <a:stretch>
            <a:fillRect/>
          </a:stretch>
        </p:blipFill>
        <p:spPr>
          <a:xfrm>
            <a:off x="457200" y="3399900"/>
            <a:ext cx="8082876" cy="1245400"/>
          </a:xfrm>
          <a:prstGeom prst="rect">
            <a:avLst/>
          </a:prstGeom>
          <a:noFill/>
          <a:ln>
            <a:noFill/>
          </a:ln>
        </p:spPr>
      </p:pic>
    </p:spTree>
  </p:cSld>
  <p:clrMapOvr>
    <a:masterClrMapping/>
  </p:clrMapOvr>
  <p:transition xmlns:p14="http://schemas.microsoft.com/office/powerpoint/2010/mai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985413" y="33719"/>
            <a:ext cx="7185043" cy="613796"/>
          </a:xfrm>
          <a:prstGeom prst="rect">
            <a:avLst/>
          </a:prstGeom>
        </p:spPr>
        <p:txBody>
          <a:bodyPr lIns="91425" tIns="91425" rIns="91425" bIns="91425" anchor="b" anchorCtr="0">
            <a:noAutofit/>
          </a:bodyPr>
          <a:lstStyle/>
          <a:p>
            <a:pPr>
              <a:spcBef>
                <a:spcPts val="0"/>
              </a:spcBef>
              <a:buNone/>
            </a:pPr>
            <a:r>
              <a:rPr lang="en" dirty="0"/>
              <a:t>Video Representation of Spread</a:t>
            </a:r>
          </a:p>
        </p:txBody>
      </p:sp>
      <p:pic>
        <p:nvPicPr>
          <p:cNvPr id="2" name="Adult Beginning Emerald Ash Borers.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03400" y="647515"/>
            <a:ext cx="5537200" cy="4368800"/>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457200" y="125824"/>
            <a:ext cx="8229600" cy="625035"/>
          </a:xfrm>
          <a:prstGeom prst="rect">
            <a:avLst/>
          </a:prstGeom>
        </p:spPr>
        <p:txBody>
          <a:bodyPr lIns="91425" tIns="91425" rIns="91425" bIns="91425" anchor="b" anchorCtr="0">
            <a:noAutofit/>
          </a:bodyPr>
          <a:lstStyle/>
          <a:p>
            <a:pPr>
              <a:spcBef>
                <a:spcPts val="0"/>
              </a:spcBef>
              <a:buNone/>
            </a:pPr>
            <a:r>
              <a:rPr lang="en" dirty="0"/>
              <a:t>Video Representation of Tree Death</a:t>
            </a:r>
          </a:p>
        </p:txBody>
      </p:sp>
      <p:pic>
        <p:nvPicPr>
          <p:cNvPr id="2" name="Tree Death.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91452" y="750860"/>
            <a:ext cx="5446854" cy="4297518"/>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457200" y="32018"/>
            <a:ext cx="8229600" cy="857400"/>
          </a:xfrm>
          <a:prstGeom prst="rect">
            <a:avLst/>
          </a:prstGeom>
        </p:spPr>
        <p:txBody>
          <a:bodyPr lIns="91425" tIns="91425" rIns="91425" bIns="91425" anchor="b" anchorCtr="0">
            <a:noAutofit/>
          </a:bodyPr>
          <a:lstStyle/>
          <a:p>
            <a:pPr>
              <a:spcBef>
                <a:spcPts val="0"/>
              </a:spcBef>
              <a:buNone/>
            </a:pPr>
            <a:r>
              <a:rPr lang="en" dirty="0"/>
              <a:t>Treatment </a:t>
            </a:r>
          </a:p>
        </p:txBody>
      </p:sp>
      <p:sp>
        <p:nvSpPr>
          <p:cNvPr id="119" name="Shape 119"/>
          <p:cNvSpPr txBox="1">
            <a:spLocks noGrp="1"/>
          </p:cNvSpPr>
          <p:nvPr>
            <p:ph type="body" idx="1"/>
          </p:nvPr>
        </p:nvSpPr>
        <p:spPr>
          <a:xfrm>
            <a:off x="457200" y="711650"/>
            <a:ext cx="4300799" cy="3885599"/>
          </a:xfrm>
          <a:prstGeom prst="rect">
            <a:avLst/>
          </a:prstGeom>
        </p:spPr>
        <p:txBody>
          <a:bodyPr lIns="91425" tIns="91425" rIns="91425" bIns="91425" anchor="t" anchorCtr="0">
            <a:noAutofit/>
          </a:bodyPr>
          <a:lstStyle/>
          <a:p>
            <a:pPr marL="457200" lvl="0" indent="-342900" rtl="0">
              <a:spcBef>
                <a:spcPts val="0"/>
              </a:spcBef>
              <a:buClr>
                <a:schemeClr val="dk1"/>
              </a:buClr>
              <a:buSzPct val="100000"/>
              <a:buFont typeface="Arial"/>
              <a:buChar char="➢"/>
            </a:pPr>
            <a:r>
              <a:rPr lang="en" sz="1800"/>
              <a:t>systemic Insecticide Emamectin Benzoate</a:t>
            </a:r>
          </a:p>
          <a:p>
            <a:pPr marL="457200" lvl="0" indent="-342900" rtl="0">
              <a:spcBef>
                <a:spcPts val="0"/>
              </a:spcBef>
              <a:buClr>
                <a:schemeClr val="dk1"/>
              </a:buClr>
              <a:buSzPct val="100000"/>
              <a:buFont typeface="Arial"/>
              <a:buChar char="➢"/>
            </a:pPr>
            <a:r>
              <a:rPr lang="en" sz="1800"/>
              <a:t>Effectiveness: 99% fewer larvae than untreated trees</a:t>
            </a:r>
          </a:p>
          <a:p>
            <a:pPr marL="457200" lvl="0" indent="-342900" rtl="0">
              <a:spcBef>
                <a:spcPts val="0"/>
              </a:spcBef>
              <a:buClr>
                <a:schemeClr val="dk1"/>
              </a:buClr>
              <a:buSzPct val="100000"/>
              <a:buFont typeface="Arial"/>
              <a:buChar char="➢"/>
            </a:pPr>
            <a:r>
              <a:rPr lang="en" sz="1800"/>
              <a:t>treatment effective for 2 years</a:t>
            </a:r>
          </a:p>
          <a:p>
            <a:pPr marL="457200" lvl="0" indent="-342900" rtl="0">
              <a:spcBef>
                <a:spcPts val="0"/>
              </a:spcBef>
              <a:buClr>
                <a:schemeClr val="dk1"/>
              </a:buClr>
              <a:buSzPct val="100000"/>
              <a:buFont typeface="Arial"/>
              <a:buChar char="➢"/>
            </a:pPr>
            <a:r>
              <a:rPr lang="en" sz="1800"/>
              <a:t>injection transported through the trunk and into the canopy by hiring a forest surveyor</a:t>
            </a:r>
          </a:p>
          <a:p>
            <a:pPr marL="457200" lvl="0" indent="-342900" rtl="0">
              <a:spcBef>
                <a:spcPts val="0"/>
              </a:spcBef>
              <a:buClr>
                <a:schemeClr val="dk1"/>
              </a:buClr>
              <a:buSzPct val="100000"/>
              <a:buFont typeface="Arial"/>
              <a:buChar char="➢"/>
            </a:pPr>
            <a:r>
              <a:rPr lang="en" sz="1800"/>
              <a:t>earliest the insecticide could be applied would be the spring following the initial infestation or 4 years after the initial introduction </a:t>
            </a:r>
          </a:p>
          <a:p>
            <a:pPr marL="457200" lvl="0" indent="-342900" rtl="0">
              <a:spcBef>
                <a:spcPts val="0"/>
              </a:spcBef>
              <a:buClr>
                <a:schemeClr val="dk1"/>
              </a:buClr>
              <a:buSzPct val="100000"/>
              <a:buFont typeface="Arial"/>
              <a:buChar char="➢"/>
            </a:pPr>
            <a:r>
              <a:rPr lang="en" sz="1800"/>
              <a:t>only option that retains ash trees, including the valuable landscape ash in the projected area</a:t>
            </a:r>
          </a:p>
          <a:p>
            <a:pPr lvl="0">
              <a:spcBef>
                <a:spcPts val="0"/>
              </a:spcBef>
              <a:buNone/>
            </a:pPr>
            <a:endParaRPr sz="1800"/>
          </a:p>
        </p:txBody>
      </p:sp>
      <p:pic>
        <p:nvPicPr>
          <p:cNvPr id="120" name="Shape 120"/>
          <p:cNvPicPr preferRelativeResize="0"/>
          <p:nvPr/>
        </p:nvPicPr>
        <p:blipFill>
          <a:blip r:embed="rId3">
            <a:alphaModFix/>
          </a:blip>
          <a:stretch>
            <a:fillRect/>
          </a:stretch>
        </p:blipFill>
        <p:spPr>
          <a:xfrm>
            <a:off x="4917400" y="205975"/>
            <a:ext cx="3377300" cy="2381000"/>
          </a:xfrm>
          <a:prstGeom prst="rect">
            <a:avLst/>
          </a:prstGeom>
          <a:noFill/>
          <a:ln>
            <a:noFill/>
          </a:ln>
        </p:spPr>
      </p:pic>
      <p:pic>
        <p:nvPicPr>
          <p:cNvPr id="121" name="Shape 121"/>
          <p:cNvPicPr preferRelativeResize="0"/>
          <p:nvPr/>
        </p:nvPicPr>
        <p:blipFill>
          <a:blip r:embed="rId4">
            <a:alphaModFix/>
          </a:blip>
          <a:stretch>
            <a:fillRect/>
          </a:stretch>
        </p:blipFill>
        <p:spPr>
          <a:xfrm>
            <a:off x="4988400" y="2763550"/>
            <a:ext cx="3097149" cy="2183475"/>
          </a:xfrm>
          <a:prstGeom prst="rect">
            <a:avLst/>
          </a:prstGeom>
          <a:noFill/>
          <a:ln>
            <a:noFill/>
          </a:ln>
        </p:spPr>
      </p:pic>
    </p:spTree>
  </p:cSld>
  <p:clrMapOvr>
    <a:masterClrMapping/>
  </p:clrMapOvr>
  <p:transition xmlns:p14="http://schemas.microsoft.com/office/powerpoint/2010/mai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266144" y="102864"/>
            <a:ext cx="8229600" cy="857400"/>
          </a:xfrm>
          <a:prstGeom prst="rect">
            <a:avLst/>
          </a:prstGeom>
        </p:spPr>
        <p:txBody>
          <a:bodyPr lIns="91425" tIns="91425" rIns="91425" bIns="91425" anchor="b" anchorCtr="0">
            <a:noAutofit/>
          </a:bodyPr>
          <a:lstStyle/>
          <a:p>
            <a:pPr>
              <a:spcBef>
                <a:spcPts val="0"/>
              </a:spcBef>
              <a:buNone/>
            </a:pPr>
            <a:r>
              <a:rPr lang="en" dirty="0"/>
              <a:t>Treatment Model Approach</a:t>
            </a:r>
          </a:p>
        </p:txBody>
      </p:sp>
      <p:sp>
        <p:nvSpPr>
          <p:cNvPr id="127" name="Shape 127"/>
          <p:cNvSpPr txBox="1">
            <a:spLocks noGrp="1"/>
          </p:cNvSpPr>
          <p:nvPr>
            <p:ph type="body" idx="1"/>
          </p:nvPr>
        </p:nvSpPr>
        <p:spPr>
          <a:xfrm>
            <a:off x="186000" y="900400"/>
            <a:ext cx="8229600" cy="3725699"/>
          </a:xfrm>
          <a:prstGeom prst="rect">
            <a:avLst/>
          </a:prstGeom>
        </p:spPr>
        <p:txBody>
          <a:bodyPr lIns="91425" tIns="91425" rIns="91425" bIns="91425" anchor="t" anchorCtr="0">
            <a:noAutofit/>
          </a:bodyPr>
          <a:lstStyle/>
          <a:p>
            <a:pPr marL="457200" lvl="0" indent="-317500" rtl="0">
              <a:spcBef>
                <a:spcPts val="0"/>
              </a:spcBef>
              <a:buClr>
                <a:schemeClr val="dk1"/>
              </a:buClr>
              <a:buSzPct val="100000"/>
              <a:buFont typeface="Arial"/>
              <a:buChar char="➢"/>
            </a:pPr>
            <a:r>
              <a:rPr lang="en" sz="1400"/>
              <a:t>model was simulated to equilibrium, 1000 times</a:t>
            </a:r>
          </a:p>
          <a:p>
            <a:pPr marL="457200" lvl="0" indent="-317500" rtl="0">
              <a:spcBef>
                <a:spcPts val="0"/>
              </a:spcBef>
              <a:buClr>
                <a:schemeClr val="dk1"/>
              </a:buClr>
              <a:buSzPct val="100000"/>
              <a:buFont typeface="Arial"/>
              <a:buChar char="➢"/>
            </a:pPr>
            <a:r>
              <a:rPr lang="en" sz="1400"/>
              <a:t>recorded the number of trees that died each time</a:t>
            </a:r>
          </a:p>
          <a:p>
            <a:pPr marL="914400" lvl="1" indent="-317500" rtl="0">
              <a:spcBef>
                <a:spcPts val="0"/>
              </a:spcBef>
              <a:buClr>
                <a:schemeClr val="dk1"/>
              </a:buClr>
              <a:buSzPct val="100000"/>
              <a:buFont typeface="Arial"/>
              <a:buChar char="○"/>
            </a:pPr>
            <a:r>
              <a:rPr lang="en" sz="1400"/>
              <a:t>Tree Deaths (3rd time step): mean=37.45</a:t>
            </a:r>
          </a:p>
          <a:p>
            <a:pPr marL="914400" lvl="1" indent="-317500" rtl="0">
              <a:spcBef>
                <a:spcPts val="0"/>
              </a:spcBef>
              <a:buClr>
                <a:schemeClr val="dk1"/>
              </a:buClr>
              <a:buSzPct val="100000"/>
              <a:buFont typeface="Arial"/>
              <a:buChar char="○"/>
            </a:pPr>
            <a:r>
              <a:rPr lang="en" sz="1400"/>
              <a:t>Tree Deaths (4th time step): mean= 35.41</a:t>
            </a:r>
          </a:p>
          <a:p>
            <a:pPr marL="914400" lvl="1" indent="-317500" rtl="0">
              <a:spcBef>
                <a:spcPts val="0"/>
              </a:spcBef>
              <a:buClr>
                <a:schemeClr val="dk1"/>
              </a:buClr>
              <a:buSzPct val="100000"/>
              <a:buFont typeface="Arial"/>
              <a:buChar char="○"/>
            </a:pPr>
            <a:r>
              <a:rPr lang="en" sz="1400"/>
              <a:t>Tree Deaths (5th time step): mean = 22.79</a:t>
            </a:r>
          </a:p>
          <a:p>
            <a:pPr marL="914400" lvl="1" indent="-317500" rtl="0">
              <a:spcBef>
                <a:spcPts val="0"/>
              </a:spcBef>
              <a:buClr>
                <a:schemeClr val="dk1"/>
              </a:buClr>
              <a:buSzPct val="100000"/>
              <a:buFont typeface="Arial"/>
              <a:buChar char="○"/>
            </a:pPr>
            <a:r>
              <a:rPr lang="en" sz="1400"/>
              <a:t>Tree Deaths (6th time step): mean = 18.89</a:t>
            </a:r>
          </a:p>
          <a:p>
            <a:pPr marL="457200" lvl="0" indent="-317500" rtl="0">
              <a:spcBef>
                <a:spcPts val="0"/>
              </a:spcBef>
              <a:buClr>
                <a:schemeClr val="dk1"/>
              </a:buClr>
              <a:buSzPct val="100000"/>
              <a:buFont typeface="Arial"/>
              <a:buChar char="➢"/>
            </a:pPr>
            <a:r>
              <a:rPr lang="en" sz="1400"/>
              <a:t>treatment effectiveness was measured by number of tree deaths</a:t>
            </a:r>
          </a:p>
          <a:p>
            <a:pPr marL="457200" lvl="0" indent="-317500" rtl="0">
              <a:spcBef>
                <a:spcPts val="0"/>
              </a:spcBef>
              <a:buClr>
                <a:schemeClr val="dk1"/>
              </a:buClr>
              <a:buSzPct val="100000"/>
              <a:buFont typeface="Arial"/>
              <a:buChar char="➢"/>
            </a:pPr>
            <a:r>
              <a:rPr lang="en" sz="1400"/>
              <a:t>forest surveyor found the infected forest perimeter </a:t>
            </a:r>
          </a:p>
          <a:p>
            <a:pPr marL="457200" lvl="0" indent="-317500" rtl="0">
              <a:spcBef>
                <a:spcPts val="0"/>
              </a:spcBef>
              <a:buClr>
                <a:schemeClr val="dk1"/>
              </a:buClr>
              <a:buSzPct val="100000"/>
              <a:buFont typeface="Arial"/>
              <a:buChar char="➢"/>
            </a:pPr>
            <a:r>
              <a:rPr lang="en" sz="1400"/>
              <a:t>treatment started at </a:t>
            </a:r>
            <a:r>
              <a:rPr lang="en" sz="1400" b="1"/>
              <a:t>4th</a:t>
            </a:r>
            <a:r>
              <a:rPr lang="en" sz="1400"/>
              <a:t> year</a:t>
            </a:r>
          </a:p>
          <a:p>
            <a:pPr marL="457200" lvl="0" indent="-317500" rtl="0">
              <a:spcBef>
                <a:spcPts val="0"/>
              </a:spcBef>
              <a:buClr>
                <a:schemeClr val="dk1"/>
              </a:buClr>
              <a:buSzPct val="100000"/>
              <a:buFont typeface="Arial"/>
              <a:buChar char="➢"/>
            </a:pPr>
            <a:r>
              <a:rPr lang="en" sz="1400"/>
              <a:t>selection of treated trees were </a:t>
            </a:r>
            <a:r>
              <a:rPr lang="en" sz="1400" b="1"/>
              <a:t>randomly selected </a:t>
            </a:r>
            <a:r>
              <a:rPr lang="en" sz="1400"/>
              <a:t>after the infected area perimeter became known </a:t>
            </a:r>
          </a:p>
          <a:p>
            <a:pPr marL="914400" lvl="0" indent="-228600" rtl="0">
              <a:spcBef>
                <a:spcPts val="0"/>
              </a:spcBef>
              <a:buSzPct val="91666"/>
              <a:buNone/>
            </a:pPr>
            <a:r>
              <a:rPr lang="en" sz="1200"/>
              <a:t>“</a:t>
            </a:r>
            <a:r>
              <a:rPr lang="en" sz="1200" b="1"/>
              <a:t>Randomly selecting</a:t>
            </a:r>
            <a:r>
              <a:rPr lang="en" sz="1200"/>
              <a:t> trees for treatment, for example, </a:t>
            </a:r>
            <a:r>
              <a:rPr lang="en" sz="1200" b="1"/>
              <a:t>ultimately protected more trees</a:t>
            </a:r>
            <a:r>
              <a:rPr lang="en" sz="1200"/>
              <a:t> over the 10-year period than </a:t>
            </a:r>
            <a:r>
              <a:rPr lang="en" sz="1200" b="1"/>
              <a:t>targeting trees within a 2-block radius</a:t>
            </a:r>
            <a:r>
              <a:rPr lang="en" sz="1200"/>
              <a:t> from the origin of the infestation for treatment.”</a:t>
            </a:r>
          </a:p>
          <a:p>
            <a:pPr marL="457200" lvl="0" indent="-317500" rtl="0">
              <a:spcBef>
                <a:spcPts val="0"/>
              </a:spcBef>
              <a:buClr>
                <a:schemeClr val="dk1"/>
              </a:buClr>
              <a:buSzPct val="100000"/>
              <a:buFont typeface="Arial"/>
              <a:buChar char="➢"/>
            </a:pPr>
            <a:r>
              <a:rPr lang="en" sz="1400"/>
              <a:t>Range of 5%- 50% of proportion of trees to treat was tested to examine what resulted in the least trees deaths</a:t>
            </a:r>
          </a:p>
          <a:p>
            <a:pPr marL="457200" lvl="0" indent="-317500" rtl="0">
              <a:spcBef>
                <a:spcPts val="0"/>
              </a:spcBef>
              <a:buClr>
                <a:schemeClr val="dk1"/>
              </a:buClr>
              <a:buSzPct val="100000"/>
              <a:buFont typeface="Arial"/>
              <a:buChar char="➢"/>
            </a:pPr>
            <a:r>
              <a:rPr lang="en" sz="1400"/>
              <a:t>Minimizing the cost to treat the number of trees was also considered to determine the optimal percentage of trees to treat</a:t>
            </a:r>
          </a:p>
          <a:p>
            <a:pPr marL="457200" lvl="0" indent="0" rtl="0">
              <a:spcBef>
                <a:spcPts val="0"/>
              </a:spcBef>
              <a:buNone/>
            </a:pPr>
            <a:endParaRPr sz="1400"/>
          </a:p>
        </p:txBody>
      </p:sp>
      <p:pic>
        <p:nvPicPr>
          <p:cNvPr id="128" name="Shape 128"/>
          <p:cNvPicPr preferRelativeResize="0"/>
          <p:nvPr/>
        </p:nvPicPr>
        <p:blipFill>
          <a:blip r:embed="rId3">
            <a:alphaModFix/>
          </a:blip>
          <a:stretch>
            <a:fillRect/>
          </a:stretch>
        </p:blipFill>
        <p:spPr>
          <a:xfrm>
            <a:off x="6180250" y="900400"/>
            <a:ext cx="2707849" cy="1720524"/>
          </a:xfrm>
          <a:prstGeom prst="rect">
            <a:avLst/>
          </a:prstGeom>
          <a:noFill/>
          <a:ln>
            <a:noFill/>
          </a:ln>
        </p:spPr>
      </p:pic>
    </p:spTree>
  </p:cSld>
  <p:clrMapOvr>
    <a:masterClrMapping/>
  </p:clrMapOvr>
  <p:transition xmlns:p14="http://schemas.microsoft.com/office/powerpoint/2010/mai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Shape 133"/>
          <p:cNvPicPr preferRelativeResize="0"/>
          <p:nvPr/>
        </p:nvPicPr>
        <p:blipFill>
          <a:blip r:embed="rId3">
            <a:alphaModFix/>
          </a:blip>
          <a:stretch>
            <a:fillRect/>
          </a:stretch>
        </p:blipFill>
        <p:spPr>
          <a:xfrm>
            <a:off x="2686650" y="206350"/>
            <a:ext cx="6307725" cy="4730800"/>
          </a:xfrm>
          <a:prstGeom prst="rect">
            <a:avLst/>
          </a:prstGeom>
          <a:noFill/>
          <a:ln>
            <a:noFill/>
          </a:ln>
        </p:spPr>
      </p:pic>
      <p:sp>
        <p:nvSpPr>
          <p:cNvPr id="134" name="Shape 134"/>
          <p:cNvSpPr txBox="1"/>
          <p:nvPr/>
        </p:nvSpPr>
        <p:spPr>
          <a:xfrm>
            <a:off x="674850" y="1850850"/>
            <a:ext cx="2011799" cy="1441799"/>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pPr>
              <a:spcBef>
                <a:spcPts val="0"/>
              </a:spcBef>
              <a:buNone/>
            </a:pPr>
            <a:r>
              <a:rPr lang="en"/>
              <a:t>The number of trees that die between timestep 3 and 4 has a mean = 37, but a distribution skewed to the right</a:t>
            </a:r>
          </a:p>
        </p:txBody>
      </p:sp>
    </p:spTree>
  </p:cSld>
  <p:clrMapOvr>
    <a:masterClrMapping/>
  </p:clrMapOvr>
  <p:transition xmlns:p14="http://schemas.microsoft.com/office/powerpoint/2010/mai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a:blip r:embed="rId3">
            <a:alphaModFix/>
          </a:blip>
          <a:stretch>
            <a:fillRect/>
          </a:stretch>
        </p:blipFill>
        <p:spPr>
          <a:xfrm>
            <a:off x="2756362" y="265450"/>
            <a:ext cx="6267468" cy="4700601"/>
          </a:xfrm>
          <a:prstGeom prst="rect">
            <a:avLst/>
          </a:prstGeom>
          <a:noFill/>
          <a:ln>
            <a:noFill/>
          </a:ln>
        </p:spPr>
      </p:pic>
      <p:sp>
        <p:nvSpPr>
          <p:cNvPr id="140" name="Shape 140"/>
          <p:cNvSpPr txBox="1"/>
          <p:nvPr/>
        </p:nvSpPr>
        <p:spPr>
          <a:xfrm>
            <a:off x="604475" y="1959750"/>
            <a:ext cx="2151899" cy="1223999"/>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The number of trees that die between timestep 4 and 5 has a mean = 35, and a fairly normal distribution</a:t>
            </a:r>
          </a:p>
        </p:txBody>
      </p:sp>
    </p:spTree>
  </p:cSld>
  <p:clrMapOvr>
    <a:masterClrMapping/>
  </p:clrMapOvr>
  <p:transition xmlns:p14="http://schemas.microsoft.com/office/powerpoint/2010/mai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Shape 145"/>
          <p:cNvPicPr preferRelativeResize="0"/>
          <p:nvPr/>
        </p:nvPicPr>
        <p:blipFill>
          <a:blip r:embed="rId3">
            <a:alphaModFix/>
          </a:blip>
          <a:stretch>
            <a:fillRect/>
          </a:stretch>
        </p:blipFill>
        <p:spPr>
          <a:xfrm>
            <a:off x="2587275" y="139237"/>
            <a:ext cx="6486698" cy="4865024"/>
          </a:xfrm>
          <a:prstGeom prst="rect">
            <a:avLst/>
          </a:prstGeom>
          <a:noFill/>
          <a:ln>
            <a:noFill/>
          </a:ln>
        </p:spPr>
      </p:pic>
      <p:sp>
        <p:nvSpPr>
          <p:cNvPr id="146" name="Shape 146"/>
          <p:cNvSpPr txBox="1"/>
          <p:nvPr/>
        </p:nvSpPr>
        <p:spPr>
          <a:xfrm>
            <a:off x="435375" y="1865700"/>
            <a:ext cx="2151899" cy="1412099"/>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The number of trees that die between timestep 5 and 6 has a mean = 22, but a distribution skewed to the left</a:t>
            </a:r>
          </a:p>
        </p:txBody>
      </p:sp>
    </p:spTree>
  </p:cSld>
  <p:clrMapOvr>
    <a:masterClrMapping/>
  </p:clrMapOvr>
  <p:transition xmlns:p14="http://schemas.microsoft.com/office/powerpoint/2010/mai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pic>
        <p:nvPicPr>
          <p:cNvPr id="37" name="Shape 37"/>
          <p:cNvPicPr preferRelativeResize="0"/>
          <p:nvPr/>
        </p:nvPicPr>
        <p:blipFill>
          <a:blip r:embed="rId3">
            <a:alphaModFix/>
          </a:blip>
          <a:stretch>
            <a:fillRect/>
          </a:stretch>
        </p:blipFill>
        <p:spPr>
          <a:xfrm>
            <a:off x="1122898" y="263367"/>
            <a:ext cx="6898200" cy="4616767"/>
          </a:xfrm>
          <a:prstGeom prst="rect">
            <a:avLst/>
          </a:prstGeom>
          <a:noFill/>
          <a:ln>
            <a:noFill/>
          </a:ln>
        </p:spPr>
      </p:pic>
    </p:spTree>
  </p:cSld>
  <p:clrMapOvr>
    <a:masterClrMapping/>
  </p:clrMapOvr>
  <p:transition xmlns:p14="http://schemas.microsoft.com/office/powerpoint/2010/mai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Shape 151"/>
          <p:cNvPicPr preferRelativeResize="0"/>
          <p:nvPr/>
        </p:nvPicPr>
        <p:blipFill>
          <a:blip r:embed="rId3">
            <a:alphaModFix/>
          </a:blip>
          <a:stretch>
            <a:fillRect/>
          </a:stretch>
        </p:blipFill>
        <p:spPr>
          <a:xfrm>
            <a:off x="2635375" y="175300"/>
            <a:ext cx="6390500" cy="4792875"/>
          </a:xfrm>
          <a:prstGeom prst="rect">
            <a:avLst/>
          </a:prstGeom>
          <a:noFill/>
          <a:ln>
            <a:noFill/>
          </a:ln>
        </p:spPr>
      </p:pic>
      <p:sp>
        <p:nvSpPr>
          <p:cNvPr id="152" name="Shape 152"/>
          <p:cNvSpPr txBox="1"/>
          <p:nvPr/>
        </p:nvSpPr>
        <p:spPr>
          <a:xfrm>
            <a:off x="435375" y="1865700"/>
            <a:ext cx="2151899" cy="1412099"/>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The number of trees that die between timestep 6 and 7 has a mean = 18, and a more left-wise skewed distribution </a:t>
            </a:r>
          </a:p>
        </p:txBody>
      </p:sp>
    </p:spTree>
  </p:cSld>
  <p:clrMapOvr>
    <a:masterClrMapping/>
  </p:clrMapOvr>
  <p:transition xmlns:p14="http://schemas.microsoft.com/office/powerpoint/2010/mai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Shape 157"/>
          <p:cNvPicPr preferRelativeResize="0"/>
          <p:nvPr/>
        </p:nvPicPr>
        <p:blipFill rotWithShape="1">
          <a:blip r:embed="rId3">
            <a:alphaModFix/>
          </a:blip>
          <a:srcRect l="6300" t="3570" r="-6300" b="-3570"/>
          <a:stretch/>
        </p:blipFill>
        <p:spPr>
          <a:xfrm>
            <a:off x="2986350" y="350612"/>
            <a:ext cx="6390500" cy="4792875"/>
          </a:xfrm>
          <a:prstGeom prst="rect">
            <a:avLst/>
          </a:prstGeom>
          <a:noFill/>
          <a:ln>
            <a:noFill/>
          </a:ln>
        </p:spPr>
      </p:pic>
      <p:sp>
        <p:nvSpPr>
          <p:cNvPr id="158" name="Shape 158"/>
          <p:cNvSpPr txBox="1"/>
          <p:nvPr/>
        </p:nvSpPr>
        <p:spPr>
          <a:xfrm>
            <a:off x="514675" y="1651350"/>
            <a:ext cx="2151899" cy="1840800"/>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The number of tree deaths between timestep 7 and 8 is extremely left skewed due to the scenarios where the bugs over consume their food supply</a:t>
            </a:r>
          </a:p>
        </p:txBody>
      </p:sp>
    </p:spTree>
  </p:cSld>
  <p:clrMapOvr>
    <a:masterClrMapping/>
  </p:clrMapOvr>
  <p:transition xmlns:p14="http://schemas.microsoft.com/office/powerpoint/2010/mai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Treatment Cost Estimates </a:t>
            </a:r>
          </a:p>
        </p:txBody>
      </p:sp>
      <p:sp>
        <p:nvSpPr>
          <p:cNvPr id="164" name="Shape 164"/>
          <p:cNvSpPr txBox="1">
            <a:spLocks noGrp="1"/>
          </p:cNvSpPr>
          <p:nvPr>
            <p:ph type="body" idx="1"/>
          </p:nvPr>
        </p:nvSpPr>
        <p:spPr>
          <a:xfrm>
            <a:off x="75725" y="1119000"/>
            <a:ext cx="8229600" cy="3725699"/>
          </a:xfrm>
          <a:prstGeom prst="rect">
            <a:avLst/>
          </a:prstGeom>
        </p:spPr>
        <p:txBody>
          <a:bodyPr lIns="91425" tIns="91425" rIns="91425" bIns="91425" anchor="t" anchorCtr="0">
            <a:noAutofit/>
          </a:bodyPr>
          <a:lstStyle/>
          <a:p>
            <a:pPr marL="457200" lvl="0" indent="-342900" rtl="0">
              <a:spcBef>
                <a:spcPts val="0"/>
              </a:spcBef>
              <a:buClr>
                <a:schemeClr val="dk1"/>
              </a:buClr>
              <a:buSzPct val="100000"/>
              <a:buFont typeface="Arial"/>
              <a:buChar char="➢"/>
            </a:pPr>
            <a:r>
              <a:rPr lang="en" sz="1800" dirty="0"/>
              <a:t>Emamectin Benzoate approximately costs $16 per inch DBH</a:t>
            </a:r>
          </a:p>
          <a:p>
            <a:pPr marL="457200" lvl="0" indent="-342900" rtl="0">
              <a:spcBef>
                <a:spcPts val="0"/>
              </a:spcBef>
              <a:buClr>
                <a:schemeClr val="dk1"/>
              </a:buClr>
              <a:buSzPct val="100000"/>
              <a:buFont typeface="Arial"/>
              <a:buChar char="➢"/>
            </a:pPr>
            <a:r>
              <a:rPr lang="en" sz="1800" dirty="0"/>
              <a:t>Cost to treat tree according to age and DBH:</a:t>
            </a:r>
          </a:p>
          <a:p>
            <a:pPr rtl="0">
              <a:spcBef>
                <a:spcPts val="0"/>
              </a:spcBef>
              <a:buNone/>
            </a:pPr>
            <a:endParaRPr sz="1800" dirty="0"/>
          </a:p>
          <a:p>
            <a:pPr rtl="0">
              <a:spcBef>
                <a:spcPts val="0"/>
              </a:spcBef>
              <a:buNone/>
            </a:pPr>
            <a:endParaRPr sz="1800" dirty="0"/>
          </a:p>
          <a:p>
            <a:pPr rtl="0">
              <a:spcBef>
                <a:spcPts val="0"/>
              </a:spcBef>
              <a:buNone/>
            </a:pPr>
            <a:endParaRPr sz="1800" dirty="0"/>
          </a:p>
          <a:p>
            <a:pPr rtl="0">
              <a:spcBef>
                <a:spcPts val="0"/>
              </a:spcBef>
              <a:buNone/>
            </a:pPr>
            <a:endParaRPr sz="1800" dirty="0"/>
          </a:p>
          <a:p>
            <a:pPr marL="457200" lvl="0" indent="-342900" rtl="0">
              <a:spcBef>
                <a:spcPts val="0"/>
              </a:spcBef>
              <a:buClr>
                <a:schemeClr val="dk1"/>
              </a:buClr>
              <a:buSzPct val="100000"/>
              <a:buFont typeface="Arial"/>
              <a:buChar char="➢"/>
            </a:pPr>
            <a:endParaRPr lang="en-US" sz="1800" dirty="0" smtClean="0"/>
          </a:p>
          <a:p>
            <a:pPr marL="457200" lvl="0" indent="-342900" rtl="0">
              <a:spcBef>
                <a:spcPts val="0"/>
              </a:spcBef>
              <a:buClr>
                <a:schemeClr val="dk1"/>
              </a:buClr>
              <a:buSzPct val="100000"/>
              <a:buFont typeface="Arial"/>
              <a:buChar char="➢"/>
            </a:pPr>
            <a:endParaRPr lang="en-US" sz="1800" dirty="0"/>
          </a:p>
          <a:p>
            <a:pPr marL="457200" lvl="0" indent="-342900" rtl="0">
              <a:spcBef>
                <a:spcPts val="0"/>
              </a:spcBef>
              <a:buClr>
                <a:schemeClr val="dk1"/>
              </a:buClr>
              <a:buSzPct val="100000"/>
              <a:buFont typeface="Arial"/>
              <a:buChar char="➢"/>
            </a:pPr>
            <a:r>
              <a:rPr lang="en" sz="1800" dirty="0" smtClean="0"/>
              <a:t>Estimated </a:t>
            </a:r>
            <a:r>
              <a:rPr lang="en" sz="1800" dirty="0"/>
              <a:t>Cost of Forest Surveyor: </a:t>
            </a:r>
          </a:p>
          <a:p>
            <a:pPr marL="914400" lvl="1" indent="-342900" rtl="0">
              <a:spcBef>
                <a:spcPts val="0"/>
              </a:spcBef>
              <a:buClr>
                <a:schemeClr val="dk1"/>
              </a:buClr>
              <a:buSzPct val="100000"/>
              <a:buFont typeface="Arial"/>
              <a:buChar char="○"/>
            </a:pPr>
            <a:r>
              <a:rPr lang="en" sz="1800" dirty="0"/>
              <a:t>surveyor inspects 10 trees hour, 49 by 49 project area --&gt;2401 trees </a:t>
            </a:r>
          </a:p>
          <a:p>
            <a:pPr marL="914400" lvl="1" indent="-342900" rtl="0">
              <a:spcBef>
                <a:spcPts val="0"/>
              </a:spcBef>
              <a:buClr>
                <a:schemeClr val="dk1"/>
              </a:buClr>
              <a:buSzPct val="100000"/>
              <a:buFont typeface="Arial"/>
              <a:buChar char="○"/>
            </a:pPr>
            <a:r>
              <a:rPr lang="en" sz="1800" dirty="0"/>
              <a:t>pay rate: $13.50/hour + bonus → </a:t>
            </a:r>
            <a:r>
              <a:rPr lang="en" sz="1800" b="1" dirty="0"/>
              <a:t>$5000</a:t>
            </a:r>
            <a:r>
              <a:rPr lang="en" sz="1800" dirty="0"/>
              <a:t> per inspection of the full project area </a:t>
            </a:r>
          </a:p>
          <a:p>
            <a:pPr lvl="0">
              <a:spcBef>
                <a:spcPts val="0"/>
              </a:spcBef>
              <a:buNone/>
            </a:pPr>
            <a:endParaRPr sz="1800" dirty="0"/>
          </a:p>
        </p:txBody>
      </p:sp>
      <p:pic>
        <p:nvPicPr>
          <p:cNvPr id="165" name="Shape 165"/>
          <p:cNvPicPr preferRelativeResize="0"/>
          <p:nvPr/>
        </p:nvPicPr>
        <p:blipFill>
          <a:blip r:embed="rId3">
            <a:alphaModFix/>
          </a:blip>
          <a:stretch>
            <a:fillRect/>
          </a:stretch>
        </p:blipFill>
        <p:spPr>
          <a:xfrm>
            <a:off x="6294775" y="1742300"/>
            <a:ext cx="2639175" cy="1720524"/>
          </a:xfrm>
          <a:prstGeom prst="rect">
            <a:avLst/>
          </a:prstGeom>
          <a:noFill/>
          <a:ln>
            <a:noFill/>
          </a:ln>
        </p:spPr>
      </p:pic>
      <p:graphicFrame>
        <p:nvGraphicFramePr>
          <p:cNvPr id="166" name="Shape 166"/>
          <p:cNvGraphicFramePr/>
          <p:nvPr/>
        </p:nvGraphicFramePr>
        <p:xfrm>
          <a:off x="739350" y="1983150"/>
          <a:ext cx="5195500" cy="1188629"/>
        </p:xfrm>
        <a:graphic>
          <a:graphicData uri="http://schemas.openxmlformats.org/drawingml/2006/table">
            <a:tbl>
              <a:tblPr>
                <a:noFill/>
                <a:tableStyleId>{82B7FDE9-2731-41FD-9EFD-18931BBBFDE1}</a:tableStyleId>
              </a:tblPr>
              <a:tblGrid>
                <a:gridCol w="1298875"/>
                <a:gridCol w="1298875"/>
                <a:gridCol w="1298875"/>
                <a:gridCol w="1298875"/>
              </a:tblGrid>
              <a:tr h="378500">
                <a:tc>
                  <a:txBody>
                    <a:bodyPr/>
                    <a:lstStyle/>
                    <a:p>
                      <a:pPr>
                        <a:spcBef>
                          <a:spcPts val="0"/>
                        </a:spcBef>
                        <a:buNone/>
                      </a:pPr>
                      <a:r>
                        <a:rPr lang="en"/>
                        <a:t>10-20 years</a:t>
                      </a:r>
                    </a:p>
                  </a:txBody>
                  <a:tcPr marL="91425" marR="91425" marT="91425" marB="91425"/>
                </a:tc>
                <a:tc>
                  <a:txBody>
                    <a:bodyPr/>
                    <a:lstStyle/>
                    <a:p>
                      <a:pPr>
                        <a:spcBef>
                          <a:spcPts val="0"/>
                        </a:spcBef>
                        <a:buNone/>
                      </a:pPr>
                      <a:r>
                        <a:rPr lang="en"/>
                        <a:t>20-40 years</a:t>
                      </a:r>
                    </a:p>
                  </a:txBody>
                  <a:tcPr marL="91425" marR="91425" marT="91425" marB="91425"/>
                </a:tc>
                <a:tc>
                  <a:txBody>
                    <a:bodyPr/>
                    <a:lstStyle/>
                    <a:p>
                      <a:pPr>
                        <a:spcBef>
                          <a:spcPts val="0"/>
                        </a:spcBef>
                        <a:buNone/>
                      </a:pPr>
                      <a:r>
                        <a:rPr lang="en"/>
                        <a:t>40-75 years</a:t>
                      </a:r>
                    </a:p>
                  </a:txBody>
                  <a:tcPr marL="91425" marR="91425" marT="91425" marB="91425"/>
                </a:tc>
                <a:tc>
                  <a:txBody>
                    <a:bodyPr/>
                    <a:lstStyle/>
                    <a:p>
                      <a:pPr>
                        <a:spcBef>
                          <a:spcPts val="0"/>
                        </a:spcBef>
                        <a:buNone/>
                      </a:pPr>
                      <a:r>
                        <a:rPr lang="en"/>
                        <a:t>75+ years</a:t>
                      </a:r>
                    </a:p>
                  </a:txBody>
                  <a:tcPr marL="91425" marR="91425" marT="91425" marB="91425"/>
                </a:tc>
              </a:tr>
              <a:tr h="378500">
                <a:tc>
                  <a:txBody>
                    <a:bodyPr/>
                    <a:lstStyle/>
                    <a:p>
                      <a:pPr>
                        <a:spcBef>
                          <a:spcPts val="0"/>
                        </a:spcBef>
                        <a:buNone/>
                      </a:pPr>
                      <a:r>
                        <a:rPr lang="en"/>
                        <a:t>6 in</a:t>
                      </a:r>
                    </a:p>
                  </a:txBody>
                  <a:tcPr marL="91425" marR="91425" marT="91425" marB="91425"/>
                </a:tc>
                <a:tc>
                  <a:txBody>
                    <a:bodyPr/>
                    <a:lstStyle/>
                    <a:p>
                      <a:pPr>
                        <a:spcBef>
                          <a:spcPts val="0"/>
                        </a:spcBef>
                        <a:buNone/>
                      </a:pPr>
                      <a:r>
                        <a:rPr lang="en"/>
                        <a:t>14 in</a:t>
                      </a:r>
                    </a:p>
                  </a:txBody>
                  <a:tcPr marL="91425" marR="91425" marT="91425" marB="91425"/>
                </a:tc>
                <a:tc>
                  <a:txBody>
                    <a:bodyPr/>
                    <a:lstStyle/>
                    <a:p>
                      <a:pPr>
                        <a:spcBef>
                          <a:spcPts val="0"/>
                        </a:spcBef>
                        <a:buNone/>
                      </a:pPr>
                      <a:r>
                        <a:rPr lang="en"/>
                        <a:t>24 in</a:t>
                      </a:r>
                    </a:p>
                  </a:txBody>
                  <a:tcPr marL="91425" marR="91425" marT="91425" marB="91425"/>
                </a:tc>
                <a:tc>
                  <a:txBody>
                    <a:bodyPr/>
                    <a:lstStyle/>
                    <a:p>
                      <a:pPr>
                        <a:spcBef>
                          <a:spcPts val="0"/>
                        </a:spcBef>
                        <a:buNone/>
                      </a:pPr>
                      <a:r>
                        <a:rPr lang="en"/>
                        <a:t>34 in</a:t>
                      </a:r>
                    </a:p>
                  </a:txBody>
                  <a:tcPr marL="91425" marR="91425" marT="91425" marB="91425"/>
                </a:tc>
              </a:tr>
              <a:tr h="378500">
                <a:tc>
                  <a:txBody>
                    <a:bodyPr/>
                    <a:lstStyle/>
                    <a:p>
                      <a:pPr>
                        <a:spcBef>
                          <a:spcPts val="0"/>
                        </a:spcBef>
                        <a:buNone/>
                      </a:pPr>
                      <a:r>
                        <a:rPr lang="en" dirty="0"/>
                        <a:t>$96</a:t>
                      </a:r>
                    </a:p>
                  </a:txBody>
                  <a:tcPr marL="91425" marR="91425" marT="91425" marB="91425"/>
                </a:tc>
                <a:tc>
                  <a:txBody>
                    <a:bodyPr/>
                    <a:lstStyle/>
                    <a:p>
                      <a:pPr>
                        <a:spcBef>
                          <a:spcPts val="0"/>
                        </a:spcBef>
                        <a:buNone/>
                      </a:pPr>
                      <a:r>
                        <a:rPr lang="en"/>
                        <a:t>$224</a:t>
                      </a:r>
                    </a:p>
                  </a:txBody>
                  <a:tcPr marL="91425" marR="91425" marT="91425" marB="91425"/>
                </a:tc>
                <a:tc>
                  <a:txBody>
                    <a:bodyPr/>
                    <a:lstStyle/>
                    <a:p>
                      <a:pPr>
                        <a:spcBef>
                          <a:spcPts val="0"/>
                        </a:spcBef>
                        <a:buNone/>
                      </a:pPr>
                      <a:r>
                        <a:rPr lang="en"/>
                        <a:t>$384</a:t>
                      </a:r>
                    </a:p>
                  </a:txBody>
                  <a:tcPr marL="91425" marR="91425" marT="91425" marB="91425"/>
                </a:tc>
                <a:tc>
                  <a:txBody>
                    <a:bodyPr/>
                    <a:lstStyle/>
                    <a:p>
                      <a:pPr>
                        <a:spcBef>
                          <a:spcPts val="0"/>
                        </a:spcBef>
                        <a:buNone/>
                      </a:pPr>
                      <a:r>
                        <a:rPr lang="en" dirty="0"/>
                        <a:t>$544</a:t>
                      </a:r>
                    </a:p>
                  </a:txBody>
                  <a:tcPr marL="91425" marR="91425" marT="91425" marB="91425"/>
                </a:tc>
              </a:tr>
            </a:tbl>
          </a:graphicData>
        </a:graphic>
      </p:graphicFrame>
    </p:spTree>
  </p:cSld>
  <p:clrMapOvr>
    <a:masterClrMapping/>
  </p:clrMapOvr>
  <p:transition xmlns:p14="http://schemas.microsoft.com/office/powerpoint/2010/mai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Shape 171"/>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transition xmlns:p14="http://schemas.microsoft.com/office/powerpoint/2010/mai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p:nvPr/>
        </p:nvSpPr>
        <p:spPr>
          <a:xfrm>
            <a:off x="409750" y="386450"/>
            <a:ext cx="1833300" cy="24876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91425" rIns="91425" bIns="91425" anchor="t" anchorCtr="0">
            <a:noAutofit/>
          </a:bodyPr>
          <a:lstStyle/>
          <a:p>
            <a:pPr>
              <a:spcBef>
                <a:spcPts val="0"/>
              </a:spcBef>
              <a:buNone/>
            </a:pPr>
            <a:r>
              <a:rPr lang="en" dirty="0"/>
              <a:t>The number of trees saved based on Cost changes in an overall linear pattern, so curve fitting was not the best option to determine the optimal percentage of trees to inject with insecticide</a:t>
            </a:r>
          </a:p>
        </p:txBody>
      </p:sp>
      <p:sp>
        <p:nvSpPr>
          <p:cNvPr id="177" name="Shape 177"/>
          <p:cNvSpPr txBox="1"/>
          <p:nvPr/>
        </p:nvSpPr>
        <p:spPr>
          <a:xfrm>
            <a:off x="426150" y="3121775"/>
            <a:ext cx="1833300" cy="148649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91425" rIns="91425" bIns="91425" anchor="t" anchorCtr="0">
            <a:noAutofit/>
          </a:bodyPr>
          <a:lstStyle/>
          <a:p>
            <a:pPr>
              <a:spcBef>
                <a:spcPts val="0"/>
              </a:spcBef>
              <a:buNone/>
            </a:pPr>
            <a:r>
              <a:rPr lang="en" dirty="0"/>
              <a:t>Instead, the largest slope differential was calculated to determine where the largest gain was achieved</a:t>
            </a:r>
          </a:p>
        </p:txBody>
      </p:sp>
      <p:pic>
        <p:nvPicPr>
          <p:cNvPr id="178" name="Shape 178"/>
          <p:cNvPicPr preferRelativeResize="0"/>
          <p:nvPr/>
        </p:nvPicPr>
        <p:blipFill>
          <a:blip r:embed="rId3">
            <a:alphaModFix/>
          </a:blip>
          <a:stretch>
            <a:fillRect/>
          </a:stretch>
        </p:blipFill>
        <p:spPr>
          <a:xfrm>
            <a:off x="2953325" y="381550"/>
            <a:ext cx="5840526" cy="4380399"/>
          </a:xfrm>
          <a:prstGeom prst="rect">
            <a:avLst/>
          </a:prstGeom>
          <a:noFill/>
          <a:ln>
            <a:noFill/>
          </a:ln>
        </p:spPr>
      </p:pic>
      <p:cxnSp>
        <p:nvCxnSpPr>
          <p:cNvPr id="179" name="Shape 179"/>
          <p:cNvCxnSpPr/>
          <p:nvPr/>
        </p:nvCxnSpPr>
        <p:spPr>
          <a:xfrm>
            <a:off x="5411075" y="1328000"/>
            <a:ext cx="980999" cy="505500"/>
          </a:xfrm>
          <a:prstGeom prst="straightConnector1">
            <a:avLst/>
          </a:prstGeom>
          <a:noFill/>
          <a:ln w="19050" cap="flat">
            <a:solidFill>
              <a:srgbClr val="FF00FF"/>
            </a:solidFill>
            <a:prstDash val="solid"/>
            <a:round/>
            <a:headEnd type="none" w="lg" len="lg"/>
            <a:tailEnd type="stealth" w="lg" len="lg"/>
          </a:ln>
        </p:spPr>
      </p:cxnSp>
    </p:spTree>
  </p:cSld>
  <p:clrMapOvr>
    <a:masterClrMapping/>
  </p:clrMapOvr>
  <p:transition xmlns:p14="http://schemas.microsoft.com/office/powerpoint/2010/mai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Shape 184"/>
          <p:cNvPicPr preferRelativeResize="0"/>
          <p:nvPr/>
        </p:nvPicPr>
        <p:blipFill>
          <a:blip r:embed="rId3">
            <a:alphaModFix/>
          </a:blip>
          <a:stretch>
            <a:fillRect/>
          </a:stretch>
        </p:blipFill>
        <p:spPr>
          <a:xfrm>
            <a:off x="2807950" y="371637"/>
            <a:ext cx="5866973" cy="4400225"/>
          </a:xfrm>
          <a:prstGeom prst="rect">
            <a:avLst/>
          </a:prstGeom>
          <a:noFill/>
          <a:ln>
            <a:noFill/>
          </a:ln>
        </p:spPr>
      </p:pic>
      <p:sp>
        <p:nvSpPr>
          <p:cNvPr id="185" name="Shape 185"/>
          <p:cNvSpPr txBox="1"/>
          <p:nvPr/>
        </p:nvSpPr>
        <p:spPr>
          <a:xfrm>
            <a:off x="693725" y="1764012"/>
            <a:ext cx="1714500" cy="16155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25" tIns="91425" rIns="91425" bIns="91425" anchor="t" anchorCtr="0">
            <a:noAutofit/>
          </a:bodyPr>
          <a:lstStyle/>
          <a:p>
            <a:pPr>
              <a:spcBef>
                <a:spcPts val="0"/>
              </a:spcBef>
              <a:buNone/>
            </a:pPr>
            <a:r>
              <a:rPr lang="en" dirty="0"/>
              <a:t>It can be seen that the largest gain in Trees saved per unit cost occurs at w = 40%, or between 35% and 40%</a:t>
            </a:r>
          </a:p>
        </p:txBody>
      </p:sp>
      <p:cxnSp>
        <p:nvCxnSpPr>
          <p:cNvPr id="186" name="Shape 186"/>
          <p:cNvCxnSpPr/>
          <p:nvPr/>
        </p:nvCxnSpPr>
        <p:spPr>
          <a:xfrm rot="10800000" flipH="1">
            <a:off x="5520100" y="1050524"/>
            <a:ext cx="1338000" cy="297300"/>
          </a:xfrm>
          <a:prstGeom prst="straightConnector1">
            <a:avLst/>
          </a:prstGeom>
          <a:noFill/>
          <a:ln w="19050" cap="flat">
            <a:solidFill>
              <a:srgbClr val="FF00FF"/>
            </a:solidFill>
            <a:prstDash val="solid"/>
            <a:round/>
            <a:headEnd type="none" w="lg" len="lg"/>
            <a:tailEnd type="triangle" w="lg" len="lg"/>
          </a:ln>
        </p:spPr>
      </p:cxnSp>
    </p:spTree>
  </p:cSld>
  <p:clrMapOvr>
    <a:masterClrMapping/>
  </p:clrMapOvr>
  <p:transition xmlns:p14="http://schemas.microsoft.com/office/powerpoint/2010/mai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558348" y="88261"/>
            <a:ext cx="7241236" cy="625036"/>
          </a:xfrm>
          <a:prstGeom prst="rect">
            <a:avLst/>
          </a:prstGeom>
        </p:spPr>
        <p:txBody>
          <a:bodyPr lIns="91425" tIns="91425" rIns="91425" bIns="91425" anchor="b" anchorCtr="0">
            <a:noAutofit/>
          </a:bodyPr>
          <a:lstStyle/>
          <a:p>
            <a:pPr>
              <a:spcBef>
                <a:spcPts val="0"/>
              </a:spcBef>
              <a:buNone/>
            </a:pPr>
            <a:r>
              <a:rPr lang="en" dirty="0"/>
              <a:t>Model With Treatment Video	</a:t>
            </a:r>
          </a:p>
        </p:txBody>
      </p:sp>
      <p:pic>
        <p:nvPicPr>
          <p:cNvPr id="2" name="Tree Death Treatment.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8348" y="679579"/>
            <a:ext cx="5537200" cy="4368800"/>
          </a:xfrm>
          <a:prstGeom prst="rect">
            <a:avLst/>
          </a:prstGeom>
        </p:spPr>
      </p:pic>
      <p:sp>
        <p:nvSpPr>
          <p:cNvPr id="3" name="TextBox 2"/>
          <p:cNvSpPr txBox="1"/>
          <p:nvPr/>
        </p:nvSpPr>
        <p:spPr>
          <a:xfrm>
            <a:off x="6552100" y="1202632"/>
            <a:ext cx="2045424" cy="20313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With one treatment cycle, and a 40% treatment rate, of randomly selected trees, we were able to achieve a 20% reduction in tree deaths, at a cost of $7,442 =&gt; $3.10/tree</a:t>
            </a:r>
            <a:endParaRPr lang="en-US" dirty="0"/>
          </a:p>
        </p:txBody>
      </p:sp>
      <p:sp>
        <p:nvSpPr>
          <p:cNvPr id="4" name="TextBox 3"/>
          <p:cNvSpPr txBox="1"/>
          <p:nvPr/>
        </p:nvSpPr>
        <p:spPr>
          <a:xfrm>
            <a:off x="6540861" y="3561365"/>
            <a:ext cx="2045424" cy="7386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a:t>
            </a:r>
            <a:r>
              <a:rPr lang="en-US" dirty="0" smtClean="0"/>
              <a:t>ith about 5ft between trees, that</a:t>
            </a:r>
            <a:r>
              <a:rPr lang="fr-FR" dirty="0" smtClean="0"/>
              <a:t>’</a:t>
            </a:r>
            <a:r>
              <a:rPr lang="en-US" dirty="0" smtClean="0"/>
              <a:t>s 1742 trees/acre =&gt; $5,399/acre</a:t>
            </a:r>
            <a:endParaRPr lang="en-US"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Background	</a:t>
            </a:r>
          </a:p>
        </p:txBody>
      </p:sp>
      <p:sp>
        <p:nvSpPr>
          <p:cNvPr id="43" name="Shape 43"/>
          <p:cNvSpPr txBox="1">
            <a:spLocks noGrp="1"/>
          </p:cNvSpPr>
          <p:nvPr>
            <p:ph type="body" idx="1"/>
          </p:nvPr>
        </p:nvSpPr>
        <p:spPr>
          <a:xfrm>
            <a:off x="457200" y="864050"/>
            <a:ext cx="5641799" cy="3649200"/>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i="1"/>
              <a:t>Agrilus Planipennis</a:t>
            </a:r>
            <a:r>
              <a:rPr lang="en"/>
              <a:t> </a:t>
            </a:r>
          </a:p>
          <a:p>
            <a:pPr marL="457200" lvl="0" indent="-419100" rtl="0">
              <a:spcBef>
                <a:spcPts val="0"/>
              </a:spcBef>
              <a:buClr>
                <a:schemeClr val="dk1"/>
              </a:buClr>
              <a:buSzPct val="100000"/>
              <a:buFont typeface="Arial"/>
              <a:buChar char="➢"/>
            </a:pPr>
            <a:r>
              <a:rPr lang="en"/>
              <a:t>invasive green beetle native to Asia and Eastern Russia</a:t>
            </a:r>
          </a:p>
          <a:p>
            <a:pPr marL="457200" lvl="0" indent="-419100" rtl="0">
              <a:spcBef>
                <a:spcPts val="0"/>
              </a:spcBef>
              <a:buClr>
                <a:schemeClr val="dk1"/>
              </a:buClr>
              <a:buSzPct val="100000"/>
              <a:buFont typeface="Arial"/>
              <a:buChar char="➢"/>
            </a:pPr>
            <a:r>
              <a:rPr lang="en"/>
              <a:t>accidently brought into the US</a:t>
            </a:r>
          </a:p>
          <a:p>
            <a:pPr marL="457200" lvl="0" indent="-419100" rtl="0">
              <a:spcBef>
                <a:spcPts val="0"/>
              </a:spcBef>
              <a:buClr>
                <a:schemeClr val="dk1"/>
              </a:buClr>
              <a:buSzPct val="100000"/>
              <a:buFont typeface="Arial"/>
              <a:buChar char="➢"/>
            </a:pPr>
            <a:r>
              <a:rPr lang="en"/>
              <a:t>First discovered in North America in Michigan in 2002</a:t>
            </a:r>
          </a:p>
          <a:p>
            <a:pPr lvl="0">
              <a:spcBef>
                <a:spcPts val="0"/>
              </a:spcBef>
              <a:buNone/>
            </a:pPr>
            <a:endParaRPr/>
          </a:p>
        </p:txBody>
      </p:sp>
      <p:pic>
        <p:nvPicPr>
          <p:cNvPr id="44" name="Shape 44"/>
          <p:cNvPicPr preferRelativeResize="0"/>
          <p:nvPr/>
        </p:nvPicPr>
        <p:blipFill>
          <a:blip r:embed="rId3">
            <a:alphaModFix/>
          </a:blip>
          <a:stretch>
            <a:fillRect/>
          </a:stretch>
        </p:blipFill>
        <p:spPr>
          <a:xfrm>
            <a:off x="5824175" y="138351"/>
            <a:ext cx="3238500" cy="2322399"/>
          </a:xfrm>
          <a:prstGeom prst="rect">
            <a:avLst/>
          </a:prstGeom>
          <a:noFill/>
          <a:ln>
            <a:noFill/>
          </a:ln>
        </p:spPr>
      </p:pic>
    </p:spTree>
  </p:cSld>
  <p:clrMapOvr>
    <a:masterClrMapping/>
  </p:clrMapOvr>
  <p:transition xmlns:p14="http://schemas.microsoft.com/office/powerpoint/2010/mai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Ecological and Economic Impact</a:t>
            </a:r>
          </a:p>
        </p:txBody>
      </p:sp>
      <p:sp>
        <p:nvSpPr>
          <p:cNvPr id="50" name="Shape 50"/>
          <p:cNvSpPr txBox="1">
            <a:spLocks noGrp="1"/>
          </p:cNvSpPr>
          <p:nvPr>
            <p:ph type="body" idx="1"/>
          </p:nvPr>
        </p:nvSpPr>
        <p:spPr>
          <a:xfrm>
            <a:off x="457200" y="946025"/>
            <a:ext cx="8229600" cy="3725699"/>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a:t>can virtually eliminate all N. American trees</a:t>
            </a:r>
          </a:p>
          <a:p>
            <a:pPr marL="457200" lvl="0" indent="-419100" rtl="0">
              <a:spcBef>
                <a:spcPts val="0"/>
              </a:spcBef>
              <a:buClr>
                <a:schemeClr val="dk1"/>
              </a:buClr>
              <a:buSzPct val="100000"/>
              <a:buFont typeface="Arial"/>
              <a:buChar char="➢"/>
            </a:pPr>
            <a:r>
              <a:rPr lang="en"/>
              <a:t>Most costly biological invasion from a forest insect</a:t>
            </a:r>
          </a:p>
          <a:p>
            <a:pPr marL="457200" lvl="0" indent="-419100" rtl="0">
              <a:spcBef>
                <a:spcPts val="0"/>
              </a:spcBef>
              <a:buClr>
                <a:schemeClr val="dk1"/>
              </a:buClr>
              <a:buSzPct val="100000"/>
              <a:buFont typeface="Arial"/>
              <a:buChar char="➢"/>
            </a:pPr>
            <a:r>
              <a:rPr lang="en"/>
              <a:t>Responses to impact include treatment, removal, and replacement of more than 17 million ash trees estimated to cost $10.7 billion </a:t>
            </a:r>
          </a:p>
        </p:txBody>
      </p:sp>
    </p:spTree>
  </p:cSld>
  <p:clrMapOvr>
    <a:masterClrMapping/>
  </p:clrMapOvr>
  <p:transition xmlns:p14="http://schemas.microsoft.com/office/powerpoint/2010/mai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55" name="Shape 55"/>
          <p:cNvPicPr preferRelativeResize="0"/>
          <p:nvPr/>
        </p:nvPicPr>
        <p:blipFill>
          <a:blip r:embed="rId3">
            <a:alphaModFix/>
          </a:blip>
          <a:stretch>
            <a:fillRect/>
          </a:stretch>
        </p:blipFill>
        <p:spPr>
          <a:xfrm>
            <a:off x="1337900" y="117250"/>
            <a:ext cx="6267425" cy="4756624"/>
          </a:xfrm>
          <a:prstGeom prst="rect">
            <a:avLst/>
          </a:prstGeom>
          <a:noFill/>
          <a:ln>
            <a:noFill/>
          </a:ln>
        </p:spPr>
      </p:pic>
    </p:spTree>
  </p:cSld>
  <p:clrMapOvr>
    <a:masterClrMapping/>
  </p:clrMapOvr>
  <p:transition xmlns:p14="http://schemas.microsoft.com/office/powerpoint/2010/mai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56803"/>
            <a:ext cx="8229600" cy="857400"/>
          </a:xfrm>
          <a:prstGeom prst="rect">
            <a:avLst/>
          </a:prstGeom>
        </p:spPr>
        <p:txBody>
          <a:bodyPr lIns="91425" tIns="91425" rIns="91425" bIns="91425" anchor="b" anchorCtr="0">
            <a:noAutofit/>
          </a:bodyPr>
          <a:lstStyle/>
          <a:p>
            <a:pPr>
              <a:spcBef>
                <a:spcPts val="0"/>
              </a:spcBef>
              <a:buNone/>
            </a:pPr>
            <a:r>
              <a:rPr lang="en"/>
              <a:t>EAB impact on ash trees</a:t>
            </a:r>
          </a:p>
        </p:txBody>
      </p:sp>
      <p:sp>
        <p:nvSpPr>
          <p:cNvPr id="61" name="Shape 61"/>
          <p:cNvSpPr txBox="1">
            <a:spLocks noGrp="1"/>
          </p:cNvSpPr>
          <p:nvPr>
            <p:ph type="body" idx="1"/>
          </p:nvPr>
        </p:nvSpPr>
        <p:spPr>
          <a:xfrm>
            <a:off x="111150" y="1019350"/>
            <a:ext cx="6725099" cy="3647100"/>
          </a:xfrm>
          <a:prstGeom prst="rect">
            <a:avLst/>
          </a:prstGeom>
        </p:spPr>
        <p:txBody>
          <a:bodyPr lIns="91425" tIns="91425" rIns="91425" bIns="91425" anchor="t" anchorCtr="0">
            <a:noAutofit/>
          </a:bodyPr>
          <a:lstStyle/>
          <a:p>
            <a:pPr marL="457200" lvl="0" indent="-381000" rtl="0">
              <a:spcBef>
                <a:spcPts val="0"/>
              </a:spcBef>
              <a:buClr>
                <a:schemeClr val="dk1"/>
              </a:buClr>
              <a:buSzPct val="100000"/>
              <a:buFont typeface="Arial"/>
              <a:buChar char="➢"/>
            </a:pPr>
            <a:r>
              <a:rPr lang="en" sz="2400"/>
              <a:t>only living trees are colonized</a:t>
            </a:r>
          </a:p>
          <a:p>
            <a:pPr marL="457200" lvl="0" indent="-381000" rtl="0">
              <a:spcBef>
                <a:spcPts val="0"/>
              </a:spcBef>
              <a:buClr>
                <a:schemeClr val="dk1"/>
              </a:buClr>
              <a:buSzPct val="100000"/>
              <a:buFont typeface="Arial"/>
              <a:buChar char="➢"/>
            </a:pPr>
            <a:r>
              <a:rPr lang="en" sz="2400"/>
              <a:t>adult EAB feed on foliage, impact is insignificant</a:t>
            </a:r>
          </a:p>
          <a:p>
            <a:pPr marL="457200" lvl="0" indent="-381000" rtl="0">
              <a:spcBef>
                <a:spcPts val="0"/>
              </a:spcBef>
              <a:buClr>
                <a:schemeClr val="dk1"/>
              </a:buClr>
              <a:buSzPct val="100000"/>
              <a:buFont typeface="Arial"/>
              <a:buChar char="➢"/>
            </a:pPr>
            <a:r>
              <a:rPr lang="en" sz="2400"/>
              <a:t>larva tunnels under the bark and feeds on phloem and xylem tissue</a:t>
            </a:r>
          </a:p>
          <a:p>
            <a:pPr marL="457200" lvl="0" indent="-381000" rtl="0">
              <a:spcBef>
                <a:spcPts val="0"/>
              </a:spcBef>
              <a:buClr>
                <a:schemeClr val="dk1"/>
              </a:buClr>
              <a:buSzPct val="100000"/>
              <a:buFont typeface="Arial"/>
              <a:buChar char="➢"/>
            </a:pPr>
            <a:r>
              <a:rPr lang="en" sz="2400"/>
              <a:t>distinctive small D-shaped exit hole in the trunk is a sign of infestation</a:t>
            </a:r>
          </a:p>
          <a:p>
            <a:pPr marL="457200" lvl="0" indent="-381000" rtl="0">
              <a:spcBef>
                <a:spcPts val="0"/>
              </a:spcBef>
              <a:buClr>
                <a:schemeClr val="dk1"/>
              </a:buClr>
              <a:buSzPct val="100000"/>
              <a:buFont typeface="Arial"/>
              <a:buChar char="➢"/>
            </a:pPr>
            <a:r>
              <a:rPr lang="en" sz="2400"/>
              <a:t>resulting in tree death typically within 2-4 yrs of initial infestation</a:t>
            </a:r>
          </a:p>
          <a:p>
            <a:pPr>
              <a:spcBef>
                <a:spcPts val="0"/>
              </a:spcBef>
              <a:buNone/>
            </a:pPr>
            <a:endParaRPr/>
          </a:p>
        </p:txBody>
      </p:sp>
      <p:pic>
        <p:nvPicPr>
          <p:cNvPr id="62" name="Shape 62"/>
          <p:cNvPicPr preferRelativeResize="0"/>
          <p:nvPr/>
        </p:nvPicPr>
        <p:blipFill>
          <a:blip r:embed="rId3">
            <a:alphaModFix/>
          </a:blip>
          <a:stretch>
            <a:fillRect/>
          </a:stretch>
        </p:blipFill>
        <p:spPr>
          <a:xfrm>
            <a:off x="6414325" y="307050"/>
            <a:ext cx="2520824" cy="1890625"/>
          </a:xfrm>
          <a:prstGeom prst="rect">
            <a:avLst/>
          </a:prstGeom>
          <a:noFill/>
          <a:ln>
            <a:noFill/>
          </a:ln>
        </p:spPr>
      </p:pic>
      <p:pic>
        <p:nvPicPr>
          <p:cNvPr id="63" name="Shape 63"/>
          <p:cNvPicPr preferRelativeResize="0"/>
          <p:nvPr/>
        </p:nvPicPr>
        <p:blipFill>
          <a:blip r:embed="rId4">
            <a:alphaModFix/>
          </a:blip>
          <a:stretch>
            <a:fillRect/>
          </a:stretch>
        </p:blipFill>
        <p:spPr>
          <a:xfrm>
            <a:off x="6836250" y="2554425"/>
            <a:ext cx="2116124" cy="1410749"/>
          </a:xfrm>
          <a:prstGeom prst="rect">
            <a:avLst/>
          </a:prstGeom>
          <a:noFill/>
          <a:ln>
            <a:noFill/>
          </a:ln>
        </p:spPr>
      </p:pic>
    </p:spTree>
  </p:cSld>
  <p:clrMapOvr>
    <a:masterClrMapping/>
  </p:clrMapOvr>
  <p:transition xmlns:p14="http://schemas.microsoft.com/office/powerpoint/2010/mai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122553"/>
            <a:ext cx="8229600" cy="857400"/>
          </a:xfrm>
          <a:prstGeom prst="rect">
            <a:avLst/>
          </a:prstGeom>
        </p:spPr>
        <p:txBody>
          <a:bodyPr lIns="91425" tIns="91425" rIns="91425" bIns="91425" anchor="b" anchorCtr="0">
            <a:noAutofit/>
          </a:bodyPr>
          <a:lstStyle/>
          <a:p>
            <a:pPr>
              <a:spcBef>
                <a:spcPts val="0"/>
              </a:spcBef>
              <a:buNone/>
            </a:pPr>
            <a:r>
              <a:rPr lang="en"/>
              <a:t>Life Cycle of the EAB</a:t>
            </a:r>
          </a:p>
        </p:txBody>
      </p:sp>
      <p:sp>
        <p:nvSpPr>
          <p:cNvPr id="69" name="Shape 69"/>
          <p:cNvSpPr txBox="1">
            <a:spLocks noGrp="1"/>
          </p:cNvSpPr>
          <p:nvPr>
            <p:ph type="body" idx="1"/>
          </p:nvPr>
        </p:nvSpPr>
        <p:spPr>
          <a:xfrm>
            <a:off x="262575" y="1063375"/>
            <a:ext cx="8229600" cy="3725699"/>
          </a:xfrm>
          <a:prstGeom prst="rect">
            <a:avLst/>
          </a:prstGeom>
        </p:spPr>
        <p:txBody>
          <a:bodyPr lIns="91425" tIns="91425" rIns="91425" bIns="91425" anchor="t" anchorCtr="0">
            <a:noAutofit/>
          </a:bodyPr>
          <a:lstStyle/>
          <a:p>
            <a:pPr marL="0" indent="0" rtl="0">
              <a:spcBef>
                <a:spcPts val="0"/>
              </a:spcBef>
              <a:buNone/>
            </a:pPr>
            <a:endParaRPr sz="1400"/>
          </a:p>
          <a:p>
            <a:pPr marL="457200" lvl="0" indent="0">
              <a:spcBef>
                <a:spcPts val="0"/>
              </a:spcBef>
              <a:buNone/>
            </a:pPr>
            <a:endParaRPr sz="1400"/>
          </a:p>
        </p:txBody>
      </p:sp>
      <p:pic>
        <p:nvPicPr>
          <p:cNvPr id="70" name="Shape 70"/>
          <p:cNvPicPr preferRelativeResize="0"/>
          <p:nvPr/>
        </p:nvPicPr>
        <p:blipFill>
          <a:blip r:embed="rId3">
            <a:alphaModFix/>
          </a:blip>
          <a:stretch>
            <a:fillRect/>
          </a:stretch>
        </p:blipFill>
        <p:spPr>
          <a:xfrm>
            <a:off x="480537" y="911025"/>
            <a:ext cx="7793674" cy="4149075"/>
          </a:xfrm>
          <a:prstGeom prst="rect">
            <a:avLst/>
          </a:prstGeom>
          <a:noFill/>
          <a:ln>
            <a:noFill/>
          </a:ln>
        </p:spPr>
      </p:pic>
    </p:spTree>
  </p:cSld>
  <p:clrMapOvr>
    <a:masterClrMapping/>
  </p:clrMapOvr>
  <p:transition xmlns:p14="http://schemas.microsoft.com/office/powerpoint/2010/mai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Life Cycle Model</a:t>
            </a:r>
          </a:p>
        </p:txBody>
      </p:sp>
      <p:sp>
        <p:nvSpPr>
          <p:cNvPr id="76" name="Shape 76"/>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r>
              <a:rPr lang="en" sz="1400"/>
              <a:t>  </a:t>
            </a:r>
            <a:r>
              <a:rPr lang="en" sz="1800"/>
              <a:t>Adult→ Adult Emigration→ Eggs→ Active Larva--&gt;Inactive Larva--&gt;Adult</a:t>
            </a:r>
          </a:p>
          <a:p>
            <a:pPr>
              <a:spcBef>
                <a:spcPts val="0"/>
              </a:spcBef>
              <a:buNone/>
            </a:pPr>
            <a:endParaRPr sz="1400"/>
          </a:p>
        </p:txBody>
      </p:sp>
      <p:pic>
        <p:nvPicPr>
          <p:cNvPr id="77" name="Shape 77"/>
          <p:cNvPicPr preferRelativeResize="0"/>
          <p:nvPr/>
        </p:nvPicPr>
        <p:blipFill>
          <a:blip r:embed="rId3">
            <a:alphaModFix/>
          </a:blip>
          <a:stretch>
            <a:fillRect/>
          </a:stretch>
        </p:blipFill>
        <p:spPr>
          <a:xfrm>
            <a:off x="818650" y="1878900"/>
            <a:ext cx="7019925" cy="2190750"/>
          </a:xfrm>
          <a:prstGeom prst="rect">
            <a:avLst/>
          </a:prstGeom>
          <a:noFill/>
          <a:ln>
            <a:noFill/>
          </a:ln>
        </p:spPr>
      </p:pic>
    </p:spTree>
  </p:cSld>
  <p:clrMapOvr>
    <a:masterClrMapping/>
  </p:clrMapOvr>
  <p:transition xmlns:p14="http://schemas.microsoft.com/office/powerpoint/2010/mai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Model Assumptions</a:t>
            </a:r>
          </a:p>
        </p:txBody>
      </p:sp>
      <p:sp>
        <p:nvSpPr>
          <p:cNvPr id="83" name="Shape 83"/>
          <p:cNvSpPr txBox="1">
            <a:spLocks noGrp="1"/>
          </p:cNvSpPr>
          <p:nvPr>
            <p:ph type="body" idx="1"/>
          </p:nvPr>
        </p:nvSpPr>
        <p:spPr>
          <a:xfrm>
            <a:off x="457200" y="994400"/>
            <a:ext cx="8229600" cy="3725699"/>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a:t>Egg laying in asexual population</a:t>
            </a:r>
          </a:p>
          <a:p>
            <a:pPr marL="914400" lvl="1" indent="-381000" rtl="0">
              <a:spcBef>
                <a:spcPts val="0"/>
              </a:spcBef>
              <a:buClr>
                <a:schemeClr val="dk1"/>
              </a:buClr>
              <a:buSzPct val="80000"/>
              <a:buFont typeface="Arial"/>
              <a:buChar char="○"/>
            </a:pPr>
            <a:r>
              <a:rPr lang="en"/>
              <a:t>Female egg laying rate = 40-70 eggs, mean at 55 eggs with 5 SD.</a:t>
            </a:r>
          </a:p>
          <a:p>
            <a:pPr marL="914400" lvl="1" indent="-381000" rtl="0">
              <a:spcBef>
                <a:spcPts val="0"/>
              </a:spcBef>
              <a:buClr>
                <a:schemeClr val="dk1"/>
              </a:buClr>
              <a:buSzPct val="80000"/>
              <a:buFont typeface="Arial"/>
              <a:buChar char="○"/>
            </a:pPr>
            <a:r>
              <a:rPr lang="en"/>
              <a:t>Asexual halved mean to 27.5 and SD of 2.5</a:t>
            </a:r>
          </a:p>
          <a:p>
            <a:pPr marL="457200" lvl="0" indent="-419100" rtl="0">
              <a:spcBef>
                <a:spcPts val="0"/>
              </a:spcBef>
              <a:buClr>
                <a:schemeClr val="dk1"/>
              </a:buClr>
              <a:buSzPct val="100000"/>
              <a:buFont typeface="Arial"/>
              <a:buChar char="➢"/>
            </a:pPr>
            <a:r>
              <a:rPr lang="en"/>
              <a:t>Bugs spread evenly to surrounding trees based on how many of them are alive</a:t>
            </a:r>
          </a:p>
          <a:p>
            <a:pPr marL="457200" lvl="0" indent="-419100" rtl="0">
              <a:spcBef>
                <a:spcPts val="0"/>
              </a:spcBef>
              <a:buClr>
                <a:schemeClr val="dk1"/>
              </a:buClr>
              <a:buSzPct val="100000"/>
              <a:buFont typeface="Arial"/>
              <a:buChar char="➢"/>
            </a:pPr>
            <a:r>
              <a:rPr lang="en"/>
              <a:t>when a tree hits its carrying capacity for larva, it dies and so do the larva</a:t>
            </a:r>
          </a:p>
        </p:txBody>
      </p:sp>
    </p:spTree>
  </p:cSld>
  <p:clrMapOvr>
    <a:masterClrMapping/>
  </p:clrMapOvr>
  <p:transition xmlns:p14="http://schemas.microsoft.com/office/powerpoint/2010/main" spd="slow">
    <p:cut/>
  </p:transition>
</p:sld>
</file>

<file path=ppt/theme/theme1.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1072</Words>
  <Application>Microsoft Macintosh PowerPoint</Application>
  <PresentationFormat>On-screen Show (16:9)</PresentationFormat>
  <Paragraphs>105</Paragraphs>
  <Slides>26</Slides>
  <Notes>26</Notes>
  <HiddenSlides>0</HiddenSlides>
  <MMClips>3</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simple-light</vt:lpstr>
      <vt:lpstr>Emerald Ash Borer</vt:lpstr>
      <vt:lpstr>PowerPoint Presentation</vt:lpstr>
      <vt:lpstr>Background </vt:lpstr>
      <vt:lpstr>Ecological and Economic Impact</vt:lpstr>
      <vt:lpstr>PowerPoint Presentation</vt:lpstr>
      <vt:lpstr>EAB impact on ash trees</vt:lpstr>
      <vt:lpstr>Life Cycle of the EAB</vt:lpstr>
      <vt:lpstr>Life Cycle Model</vt:lpstr>
      <vt:lpstr>Model Assumptions</vt:lpstr>
      <vt:lpstr>Life Cycle Assumptions</vt:lpstr>
      <vt:lpstr>Model Variables </vt:lpstr>
      <vt:lpstr>Forest Model</vt:lpstr>
      <vt:lpstr>Video Representation of Spread</vt:lpstr>
      <vt:lpstr>Video Representation of Tree Death</vt:lpstr>
      <vt:lpstr>Treatment </vt:lpstr>
      <vt:lpstr>Treatment Model Approach</vt:lpstr>
      <vt:lpstr>PowerPoint Presentation</vt:lpstr>
      <vt:lpstr>PowerPoint Presentation</vt:lpstr>
      <vt:lpstr>PowerPoint Presentation</vt:lpstr>
      <vt:lpstr>PowerPoint Presentation</vt:lpstr>
      <vt:lpstr>PowerPoint Presentation</vt:lpstr>
      <vt:lpstr>Treatment Cost Estimates </vt:lpstr>
      <vt:lpstr>PowerPoint Presentation</vt:lpstr>
      <vt:lpstr>PowerPoint Presentation</vt:lpstr>
      <vt:lpstr>PowerPoint Presentation</vt:lpstr>
      <vt:lpstr>Model With Treatment Video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Emerald Ash Borer</dc:title>
  <cp:lastModifiedBy>Jacob Leonard</cp:lastModifiedBy>
  <cp:revision>2</cp:revision>
  <dcterms:modified xsi:type="dcterms:W3CDTF">2015-04-20T14:39:39Z</dcterms:modified>
</cp:coreProperties>
</file>